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1" r:id="rId2"/>
    <p:sldId id="262" r:id="rId3"/>
    <p:sldId id="265" r:id="rId4"/>
    <p:sldId id="268" r:id="rId5"/>
    <p:sldId id="266" r:id="rId6"/>
    <p:sldId id="267" r:id="rId7"/>
    <p:sldId id="269" r:id="rId8"/>
    <p:sldId id="270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72" r:id="rId32"/>
    <p:sldId id="271" r:id="rId33"/>
  </p:sldIdLst>
  <p:sldSz cx="9144000" cy="6858000" type="screen4x3"/>
  <p:notesSz cx="6858000" cy="9074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4268A8"/>
    <a:srgbClr val="0550C9"/>
    <a:srgbClr val="70A4FA"/>
    <a:srgbClr val="043D9C"/>
    <a:srgbClr val="FFE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0" autoAdjust="0"/>
    <p:restoredTop sz="82722" autoAdjust="0"/>
  </p:normalViewPr>
  <p:slideViewPr>
    <p:cSldViewPr>
      <p:cViewPr>
        <p:scale>
          <a:sx n="66" d="100"/>
          <a:sy n="66" d="100"/>
        </p:scale>
        <p:origin x="-2538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8538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18538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97553B-5497-40AD-A06E-86A795C02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21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81038"/>
            <a:ext cx="4535488" cy="3402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0063"/>
            <a:ext cx="5486400" cy="408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8538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18538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F076F4-880C-4716-B733-70790FE42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53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(e.g., collaborative learning, competency based education, experiential learning,</a:t>
            </a:r>
            <a:r>
              <a:rPr lang="en-US" b="1" dirty="0" smtClean="0"/>
              <a:t> </a:t>
            </a:r>
            <a:r>
              <a:rPr lang="en-US" i="1" dirty="0" smtClean="0"/>
              <a:t>PBL, IPE, service learning, situated learning, etc.)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60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(e.g. tutorials, reflective journals, cases, concept mapping, lecture, technology, simulation, etc.)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4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6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5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5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5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F076F4-880C-4716-B733-70790FE42F6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%16Master%20Background3.tif%20%20%20%20%20%20%20%20%20%20%20%20%20%20%20%20%20%20%20%20%20%20%20%20%20%20%20%20%20%20%20%20%20%20%20%20%20%20%20%20%200002BCE7%05MikeM%20%20%20%20%20%20%20%20%20%20%20%20%20%20%20%20%20%20%20%20%20%20%20%20%20%20B75E2A48: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56" descr="Master Background3.tif                                         0002BCE7MikeM                          B75E2A48: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046"/>
          <p:cNvSpPr>
            <a:spLocks noChangeArrowheads="1"/>
          </p:cNvSpPr>
          <p:nvPr/>
        </p:nvSpPr>
        <p:spPr bwMode="auto">
          <a:xfrm>
            <a:off x="0" y="457200"/>
            <a:ext cx="6858000" cy="990600"/>
          </a:xfrm>
          <a:prstGeom prst="rect">
            <a:avLst/>
          </a:prstGeom>
          <a:solidFill>
            <a:srgbClr val="4268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EA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F1E8D5"/>
                </a:solidFill>
              </a:rPr>
              <a:t>The American Occupational Therapy Association</a:t>
            </a:r>
          </a:p>
        </p:txBody>
      </p:sp>
      <p:sp>
        <p:nvSpPr>
          <p:cNvPr id="5" name="Line 1050"/>
          <p:cNvSpPr>
            <a:spLocks noChangeShapeType="1"/>
          </p:cNvSpPr>
          <p:nvPr/>
        </p:nvSpPr>
        <p:spPr bwMode="auto">
          <a:xfrm>
            <a:off x="0" y="457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51"/>
          <p:cNvSpPr>
            <a:spLocks noChangeShapeType="1"/>
          </p:cNvSpPr>
          <p:nvPr/>
        </p:nvSpPr>
        <p:spPr bwMode="auto">
          <a:xfrm>
            <a:off x="6858000" y="457200"/>
            <a:ext cx="0" cy="99060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052"/>
          <p:cNvSpPr>
            <a:spLocks noChangeShapeType="1"/>
          </p:cNvSpPr>
          <p:nvPr/>
        </p:nvSpPr>
        <p:spPr bwMode="auto">
          <a:xfrm>
            <a:off x="0" y="14478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060"/>
          <p:cNvSpPr>
            <a:spLocks noChangeShapeType="1"/>
          </p:cNvSpPr>
          <p:nvPr/>
        </p:nvSpPr>
        <p:spPr bwMode="auto">
          <a:xfrm>
            <a:off x="2282825" y="1600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061"/>
          <p:cNvSpPr>
            <a:spLocks noChangeShapeType="1"/>
          </p:cNvSpPr>
          <p:nvPr/>
        </p:nvSpPr>
        <p:spPr bwMode="auto">
          <a:xfrm>
            <a:off x="2282825" y="34290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062"/>
          <p:cNvSpPr>
            <a:spLocks noChangeShapeType="1"/>
          </p:cNvSpPr>
          <p:nvPr/>
        </p:nvSpPr>
        <p:spPr bwMode="auto">
          <a:xfrm>
            <a:off x="2282825" y="1600200"/>
            <a:ext cx="0" cy="182880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Rectangle 1059"/>
          <p:cNvSpPr>
            <a:spLocks noGrp="1" noChangeArrowheads="1"/>
          </p:cNvSpPr>
          <p:nvPr>
            <p:ph type="ctrTitle" sz="quarter"/>
          </p:nvPr>
        </p:nvSpPr>
        <p:spPr>
          <a:xfrm>
            <a:off x="2282825" y="1600200"/>
            <a:ext cx="6858000" cy="1828800"/>
          </a:xfrm>
          <a:solidFill>
            <a:srgbClr val="4268A8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20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9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533400"/>
            <a:ext cx="21717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533400"/>
            <a:ext cx="63627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7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81534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77777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5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744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005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981200"/>
            <a:ext cx="40005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5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4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4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99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1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790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%16Master%20Background4.tif%20%20%20%20%20%20%20%20%20%20%20%20%20%20%20%20%20%20%20%20%20%20%20%20%20%20%20%20%20%20%20%20%20%20%20%20%20%20%20%20%200002BCE7%05MikeM%20%20%20%20%20%20%20%20%20%20%20%20%20%20%20%20%20%20%20%20%20%20%20%20%20%20B75E2A48: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Master Background4.tif                                         0002BCE7MikeM                          B75E2A48:"/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33400"/>
            <a:ext cx="8686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153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gentaconnect.com/content/cot" TargetMode="External"/><Relationship Id="rId2" Type="http://schemas.openxmlformats.org/officeDocument/2006/relationships/hyperlink" Target="http://www.ingentaconnect.com/content/cot/bjo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75568" y="1603829"/>
            <a:ext cx="6858000" cy="1828800"/>
          </a:xfrm>
          <a:prstGeom prst="rect">
            <a:avLst/>
          </a:prstGeom>
          <a:solidFill>
            <a:srgbClr val="4268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>The Research Agenda </a:t>
            </a:r>
          </a:p>
          <a:p>
            <a:pPr algn="ctr"/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>for Occupational Therapy </a:t>
            </a:r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>Education</a:t>
            </a:r>
          </a:p>
          <a:p>
            <a:pPr algn="ctr"/>
            <a:r>
              <a:rPr lang="en-US" altLang="en-US" sz="1600" b="1" dirty="0" smtClean="0">
                <a:solidFill>
                  <a:schemeClr val="bg1"/>
                </a:solidFill>
                <a:latin typeface="Arial" charset="0"/>
              </a:rPr>
              <a:t>AOT/ NBCOT 2013 Education Summit</a:t>
            </a:r>
          </a:p>
          <a:p>
            <a:pPr algn="ctr"/>
            <a:r>
              <a:rPr lang="en-US" altLang="en-US" sz="1600" b="1" dirty="0" smtClean="0">
                <a:solidFill>
                  <a:schemeClr val="bg1"/>
                </a:solidFill>
                <a:latin typeface="Arial" charset="0"/>
              </a:rPr>
              <a:t>October  5,2013</a:t>
            </a:r>
            <a:endParaRPr lang="en-US" alt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2282825" y="1600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308225" y="3505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282825" y="1600200"/>
            <a:ext cx="0" cy="182880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QfmSrG-BuZT41vLrMFbtp9MF2Wq7e_1kmxxXLam3m0_YzZhX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518" y="3581400"/>
            <a:ext cx="3137800" cy="222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Category: Theory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road </a:t>
            </a:r>
            <a:r>
              <a:rPr lang="en-US" dirty="0"/>
              <a:t>philosophies and theories </a:t>
            </a:r>
          </a:p>
          <a:p>
            <a:r>
              <a:rPr lang="en-US" dirty="0"/>
              <a:t>C</a:t>
            </a:r>
            <a:r>
              <a:rPr lang="en-US" dirty="0" smtClean="0"/>
              <a:t>ore </a:t>
            </a:r>
            <a:r>
              <a:rPr lang="en-US" dirty="0"/>
              <a:t>concepts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ow concepts </a:t>
            </a:r>
            <a:r>
              <a:rPr lang="en-US" dirty="0"/>
              <a:t>relate to one </a:t>
            </a:r>
            <a:r>
              <a:rPr lang="en-US" dirty="0" smtClean="0"/>
              <a:t>another </a:t>
            </a:r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ypothesizes </a:t>
            </a:r>
            <a:r>
              <a:rPr lang="en-US" dirty="0"/>
              <a:t>how students learn </a:t>
            </a:r>
            <a:endParaRPr lang="en-US" dirty="0" smtClean="0"/>
          </a:p>
          <a:p>
            <a:r>
              <a:rPr lang="en-US" dirty="0" smtClean="0"/>
              <a:t>Delineates </a:t>
            </a:r>
            <a:r>
              <a:rPr lang="en-US" dirty="0"/>
              <a:t>how education theori</a:t>
            </a:r>
            <a:r>
              <a:rPr lang="en-US" dirty="0">
                <a:solidFill>
                  <a:schemeClr val="tx1"/>
                </a:solidFill>
              </a:rPr>
              <a:t>es</a:t>
            </a: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</a:rPr>
              <a:t>fit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23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Theory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114800"/>
          </a:xfrm>
        </p:spPr>
        <p:txBody>
          <a:bodyPr/>
          <a:lstStyle/>
          <a:p>
            <a:pPr lvl="0"/>
            <a:r>
              <a:rPr lang="en-US" dirty="0"/>
              <a:t>P</a:t>
            </a:r>
            <a:r>
              <a:rPr lang="en-US" dirty="0" smtClean="0"/>
              <a:t>rofession-specific </a:t>
            </a:r>
            <a:r>
              <a:rPr lang="en-US" dirty="0"/>
              <a:t>theories for OT </a:t>
            </a:r>
            <a:endParaRPr lang="en-US" dirty="0" smtClean="0"/>
          </a:p>
          <a:p>
            <a:pPr lvl="0"/>
            <a:r>
              <a:rPr lang="en-US" dirty="0" smtClean="0"/>
              <a:t>Theory testing</a:t>
            </a:r>
            <a:endParaRPr lang="en-US" dirty="0"/>
          </a:p>
          <a:p>
            <a:pPr lvl="0"/>
            <a:r>
              <a:rPr lang="en-US" dirty="0"/>
              <a:t>Rigorously define how educational theories and approaches fit the OT profession </a:t>
            </a:r>
            <a:r>
              <a:rPr lang="en-US" dirty="0" smtClean="0"/>
              <a:t>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7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990600"/>
          </a:xfrm>
        </p:spPr>
        <p:txBody>
          <a:bodyPr/>
          <a:lstStyle/>
          <a:p>
            <a:r>
              <a:rPr lang="en-US" dirty="0" smtClean="0"/>
              <a:t>Sample Questions: Theory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pPr lvl="0"/>
            <a:r>
              <a:rPr lang="en-US" dirty="0" smtClean="0"/>
              <a:t>What is the nature </a:t>
            </a:r>
            <a:r>
              <a:rPr lang="en-US" dirty="0"/>
              <a:t>of </a:t>
            </a:r>
            <a:r>
              <a:rPr lang="en-US" dirty="0" smtClean="0"/>
              <a:t>knowledge? </a:t>
            </a:r>
            <a:endParaRPr lang="en-US" dirty="0"/>
          </a:p>
          <a:p>
            <a:pPr lvl="0"/>
            <a:r>
              <a:rPr lang="en-US" dirty="0" smtClean="0"/>
              <a:t>How </a:t>
            </a:r>
            <a:r>
              <a:rPr lang="en-US" dirty="0"/>
              <a:t>do OT’s in occupation-centered practices process knowledge or what is the core logic behind occupation-centered practices?</a:t>
            </a:r>
          </a:p>
          <a:p>
            <a:pPr lvl="0"/>
            <a:r>
              <a:rPr lang="en-US" dirty="0" smtClean="0"/>
              <a:t>How </a:t>
            </a:r>
            <a:r>
              <a:rPr lang="en-US" dirty="0"/>
              <a:t>does the knowledge context of OT modify approaches adopted from the field of education?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6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Category: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7338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oherent </a:t>
            </a:r>
            <a:r>
              <a:rPr lang="en-US" dirty="0"/>
              <a:t>conceptual foundation that informs the educator in how to facilitate and assess learning and influences </a:t>
            </a:r>
            <a:r>
              <a:rPr lang="en-US" dirty="0" smtClean="0"/>
              <a:t>how </a:t>
            </a:r>
            <a:r>
              <a:rPr lang="en-US" dirty="0"/>
              <a:t>the learning context is </a:t>
            </a:r>
            <a:r>
              <a:rPr lang="en-US" dirty="0" smtClean="0"/>
              <a:t>utilized. </a:t>
            </a:r>
            <a:endParaRPr lang="en-US" dirty="0"/>
          </a:p>
        </p:txBody>
      </p:sp>
      <p:pic>
        <p:nvPicPr>
          <p:cNvPr id="1026" name="Picture 2" descr="https://encrypted-tbn2.gstatic.com/images?q=tbn:ANd9GcT8mEdqW8Jy7_vFrM_JbdLtVCy_wwgEPP_k4Tz3nXcXyQFEZVW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914775" cy="260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935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9144000" cy="4267200"/>
          </a:xfrm>
        </p:spPr>
        <p:txBody>
          <a:bodyPr/>
          <a:lstStyle/>
          <a:p>
            <a:pPr lvl="0"/>
            <a:r>
              <a:rPr lang="en-US" sz="2800" dirty="0"/>
              <a:t>Identify a signature pedagogy or </a:t>
            </a:r>
            <a:r>
              <a:rPr lang="en-US" sz="2800" dirty="0" smtClean="0"/>
              <a:t>pedagogies.</a:t>
            </a:r>
            <a:endParaRPr lang="en-US" sz="2800" dirty="0"/>
          </a:p>
          <a:p>
            <a:pPr lvl="0"/>
            <a:r>
              <a:rPr lang="en-US" sz="2800" dirty="0" smtClean="0"/>
              <a:t>Evaluate the implementation of a signature pedagogy.</a:t>
            </a:r>
          </a:p>
          <a:p>
            <a:pPr lvl="0"/>
            <a:r>
              <a:rPr lang="en-US" sz="2800" dirty="0" smtClean="0"/>
              <a:t>Test </a:t>
            </a:r>
            <a:r>
              <a:rPr lang="en-US" sz="2800" dirty="0"/>
              <a:t>the effectiveness of signature pedagogy</a:t>
            </a:r>
          </a:p>
          <a:p>
            <a:pPr lvl="0"/>
            <a:r>
              <a:rPr lang="en-US" sz="2800" dirty="0"/>
              <a:t>Analyze </a:t>
            </a:r>
            <a:r>
              <a:rPr lang="en-US" sz="2800" dirty="0" smtClean="0"/>
              <a:t>match </a:t>
            </a:r>
            <a:r>
              <a:rPr lang="en-US" sz="2800" dirty="0"/>
              <a:t>to educational theories and </a:t>
            </a:r>
            <a:r>
              <a:rPr lang="en-US" sz="2800" dirty="0" smtClean="0"/>
              <a:t>approaches</a:t>
            </a:r>
            <a:endParaRPr lang="en-US" sz="2800" dirty="0"/>
          </a:p>
          <a:p>
            <a:pPr lvl="0"/>
            <a:r>
              <a:rPr lang="en-US" sz="2800" dirty="0"/>
              <a:t>Identify and develop an optimum progression of pedagogical practices across the levels of </a:t>
            </a:r>
            <a:r>
              <a:rPr lang="en-US" sz="2800" dirty="0" smtClean="0"/>
              <a:t>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4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Questions: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267200"/>
          </a:xfrm>
        </p:spPr>
        <p:txBody>
          <a:bodyPr/>
          <a:lstStyle/>
          <a:p>
            <a:pPr lvl="0"/>
            <a:r>
              <a:rPr lang="en-US" dirty="0"/>
              <a:t>Is there a signature </a:t>
            </a:r>
            <a:r>
              <a:rPr lang="en-US" dirty="0" smtClean="0"/>
              <a:t>pedagogy?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it?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it effective toward improving </a:t>
            </a:r>
            <a:r>
              <a:rPr lang="en-US" dirty="0" smtClean="0"/>
              <a:t>practice</a:t>
            </a:r>
            <a:r>
              <a:rPr lang="en-US" dirty="0"/>
              <a:t>? </a:t>
            </a:r>
          </a:p>
          <a:p>
            <a:pPr lvl="0"/>
            <a:r>
              <a:rPr lang="en-US" dirty="0"/>
              <a:t>How does inter-professional education [or insert other pedagogies such as PBL, TBL, </a:t>
            </a:r>
            <a:r>
              <a:rPr lang="en-US" dirty="0" err="1"/>
              <a:t>etc</a:t>
            </a:r>
            <a:r>
              <a:rPr lang="en-US" dirty="0"/>
              <a:t>] </a:t>
            </a:r>
            <a:r>
              <a:rPr lang="en-US" dirty="0" smtClean="0"/>
              <a:t>relate to a signature </a:t>
            </a:r>
            <a:r>
              <a:rPr lang="en-US" dirty="0" err="1" smtClean="0"/>
              <a:t>pedagory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43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Category: Instructional </a:t>
            </a:r>
            <a:r>
              <a:rPr lang="en-US" dirty="0"/>
              <a:t>Methods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75" y="1828800"/>
            <a:ext cx="5486400" cy="39624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pecific </a:t>
            </a:r>
            <a:r>
              <a:rPr lang="en-US" dirty="0"/>
              <a:t>strategies used to promote </a:t>
            </a:r>
            <a:r>
              <a:rPr lang="en-US" dirty="0" smtClean="0"/>
              <a:t>learning.</a:t>
            </a:r>
            <a:endParaRPr lang="en-US" dirty="0"/>
          </a:p>
        </p:txBody>
      </p:sp>
      <p:sp>
        <p:nvSpPr>
          <p:cNvPr id="4" name="AutoShape 2" descr="data:image/jpeg;base64,/9j/4AAQSkZJRgABAQAAAQABAAD/2wCEAAkGBhQSEBUUEhQVFBUWGBoYFxQXGBgVFxoWFhgWGBgXGBgYHCYeGBokGRcUHy8gIycpLCwsFx8xNTAqNSYrLCkBCQoKDgwOGg8PGiwkHyQsLCwpLCwqKSwsLC8sKSwsLCwsKSwsLCwsKSwsLCwsLCwsLCwsLCwsLCwpLCwsLCwsKf/AABEIALcBEwMBIgACEQEDEQH/xAAcAAABBQEBAQAAAAAAAAAAAAAFAAIDBAYHAQj/xABKEAACAQIEAgYHBQUGBAUFAQABAhEAAwQSITEFQQYTUWFxkQciMoGhscFCUnLR8BQVI4KSQ1NistLhFqLC4iQzc5PTJTSDw/EX/8QAGgEAAwEBAQEAAAAAAAAAAAAAAQIDBAAFBv/EADARAAICAQMDAgQEBwEAAAAAAAABAhEDEiExBEFRE2EicYGhBZHB8DJCUrHR4eIj/9oADAMBAAIRAxEAPwBhtU02qtlKaUrEbCiLEarK/hJX5VMmOur9rN3MAfiINTG3UbWqFHEqcbP27fvUz8Gj51MnFrJ3bL+IFfidPjQ9rdQPbo6TtRo7WVtVII7iD8qvWrIiuf37Maj1T2qSp8xFQ4XiWIa5k/aLwGVjo50iNue5p1DawOe9HSxhx2Cp0s9w8q4ne4riw5DYm8csg/xHiRpyNQPj7rb3bh8Xc/Wm0CPId3ivGvKN2UeJArjfRiyHvNn9b1Z1JOsr21srHDrf92n9IoOLQynZr24jaG922P51/OmHjdgf2yf1A/KgNrDKNlXyFWUQdlLuNYTPH7HJ58FY/IUv37a5C4fC231FUQKkArtzrLJ42vK3dP8AKB8zXh4yeVl/eyD61EBTorqfk6xx4tc5WgPG5+Qpp4he5LaHvY/QV7FKK6vc6xhxd/ttj+Vj8zTTdvH+1A8EH1JqWKUV1AsgK3Dvef3BR9KjbDk73Lp/nj5VaivCKOlHWUjw9eZY+LsfrTLmBtKCSogakmT86vEVV4haJtsBqeztggx8K5RQLYLZDBZUtoB95ZMf4o9mh+K4gVuIphRmIdQB2HUHyPuou9xGCnPGWToQNe8Geyh1ng6XL/WkGCdAdiIOsV3KewPkyzcw4dSUCXE+6RDTOuVwRB7mEd4qe3i7di2xVXtSutu3HWEdj3c2k92ndXlzhX3Wj3fqap8U4cxw9xc8SpiFyiY3ManzpFD2HbI+EdIlZmBAw/VrKOJuktOmcka89gImdKYnGhbbNJbOrggaSGBUiTqNflNZXgOTL1dxmtlgGQssZoz5gNe3bwrSYPE4a2FYOrupZXS5bDLEyCpMiYqOWGh2NCWpUy7hMSboLkkliTry0Aj4Vj+EuU4hlEw2dSB2QTJ8MtbeywYFljKSSANANhGneDWQICcUE82IHi6mPifjWjHwic+TUFaVSlaVUAWilNy1bOHNRm1ULKFYimEVYZKiK0UAhZahdKsNUZpkAHYq3pQnglsvjLgH2bce9jP5eVHsSmhoRwWzkv4hz91T/wArH5irLgTuCuJYQKNNBLHxJY6n4ULitDxmxFsnvI+P+1Z+KpIkw50PX+M34P8AqWttZWsb0MX+M/4P+oVtrVTY8Se2tTKtRKw7vOplbwqRQeq1IFpoandYO0VwRwWngU224OxBqSKIBBaWWmHFKN2UeOnzNM/eNufbXzH51xxNkpZKi/eSfeHug0v3gvaf6SfkKOxxL1dedXUJ4gOx/wCh/otNOPH3bn/t3P8ATRATMlMK1XbiI+6/kR84qFuKr90+8oPm4rqOslfAoTJVZ7YFUsRiX61baFNidVGnkNTUh4svYPe9r/5KHXepLZsqgzOlxNfJjSTjKSCmkGyKB9Kif2ZlWQbhCZgC0Bt9AJ1iPFhVo8aH+D+s/RTUbcdHanm5/wD1VRJitoCYTo24SxMZkR1dd5zjQdmh3pL0VOaToJ5RRZuPCJzJG0w51/pHfVd+kq/fX+k/VxQlDVyBNR4CNjChFyqDA7axnSs9VjbVzsyN5Nr8KNt0lX75Pgg/+Wsz0txvW5G9bSRJAHyJo6aA5Jm8Ns9lKs1huPsUUkXJKgmAImBMfw9q9ptJ2o6tc4T3VVu8L7q2VzBQKqvhhWFqUeTQpRfBib3D6o3cLW4v4HuoVi8B3VykFoyNy3FVno/iuHHKW0Cjclgo+Jqhf4PcH2RHcyn61VSQlAe/tVK1tc7SAPMgfU0UxGAuD7B+fyodawbhmlWEsu4Mb6/IVeLVci07BPHj6jT2n5tWXNytP0hsNEZSdzoCftP+dZZrTD7J8jVGyEuTU9CT6138H/VUPSPG3RecJccakQGIG57Kf0KMNd/B/wBVecdxCqcSCYZiSuh7hv7jStDJ7ATEY/E2wA7tr6wOcltCNjOlMs8RZ/auXZ7esb86o3bzNuSY2kz86jUxXbChJ37Xf3s1R9WD9pj76p59Z21omaakA3fottRbvx99P8prdZaxXowH8K9+Nf8AKa3FTa3LR4Mtxt7iuCrsojZTH2mnWKE4vilxPVz3ZG56wiZAjl+prR8asfww3j/mestxC1DEeHKOVZ8mSUZaU+x0d5EL8cufeu/+5/21Bc423M3D/OP9FMuJVa4lJ60/JbREk/4jymSjNvoXHMEfcqqvSe2dCr6fhPyWquLTSg9kDM3vq8JOS5IyVM06cetnYN8fpUn7zU8m83/1Vn8Cgk+FERFJOUk9mNFJ8oI/vUZSsGCQZ9aZEjcvtrtUZx47Pn/qqpIp2lT9SXkppj4JzjV+6PIH51Dd4iiiWCjl7CH6V5Ar02wdwPKjrflgcV4GjpAgGUOImdFA17dFph44n943uJHyFSdUOweQpG0OweVNr+f5i6fkM/fqHTO23a3mahxt8PbJhyOTENGh1gkR2iruGwys6qRozAGAJgkDTvot0x4JbtW7XV58pVgS2rZlnL2AadnfRW++4GuwH4dZtm0pZ4MajIx2JG4pVnhdPKlTPH7iLJXY+q+H8Qe4NxGxq6iyGgAkRoe8c4pmEw4RYAihvAOIZ8djrf8Admx8bWvxrqt02F8bBdrBy+wC3ZmIHnH0qBsCC0G2Y7Q30olUWJxK20LuYVRJNUeOKVvt8iam+F+pXw/D0tSVzeG/kKsm2p3A8hQtelmHP9ovvNWsNxmzcICOpJnQHs3qUeowydRkh5Y8i3kmSNgkI1tp/Sp+lU73DLMetZt/0L+VEVSJ/WlMuCqtCxZlUs4S7cNvqLQMEj1U1iJ2GhgjSq2I6OYZtrVv3D8qEdJuPfsN5o9t9ZPJZ5dkmSaG2unj3IVVUGNTzOu4jwry31GWEmtN0el6UZcMKYjoth/7pfNvzqhe6KYY72v+Z/8AVQ7inpN6tsgs9Yw9piwUbA6AA9tS8F6e2cRcFtlNp2jLJzKSfszAIJ5SPfXpQkpJOjHJU6OT8St5b1wbQx+ZqoRRXpNay4y+Oy43zoXVUQZ6N6LEUJXcUYIpkKze+jQxZvE7Z1+C1oU6U4ZnCC8uYmOYE+JEe+ucYTiXVYC6oMG5dAP4VUFh7/V+NQ3eEl5uMwt6TqQSdNNByrNPJUqNWPHqidc4hgi2DVgpb14gAk6td107KxuIwpdzA+BHwO1aX0ddInu4FLevW2buWeTICQZ8BdUeRobf4zhrWIuK7HOGMgD1Z0lfGTWfqnpqftR2GGqTKi9F2YbVR4h0adBMVuh0hsrgbuJGq28wAOmZx7IHcSV864fi+leJe8bpvPmJ2BIX8IXYDurNhjky20WnKMNmXMckTNBsKmr1JjOLtcbM6js028Y7asWHDdYw5x55TP1r0IpwjuZ3UnaK1kwr68h86YGqa2vqXPAecj86ZhcGbhgaeZ+A1prW7AlwNBqzbLRoT50S4R0dz4lbNxoB+0vrcidtI7xvWz/4LwyjKSZAEsT9onaB7I0I94rJl6rHjdM0RwSmrRhMGTJkk6VcArU8U6IWeqz4TMWQeuDMsO0SB6w7tIrLWXLGLerTpGuvLaljljl3ic4OGzNnw/0UYy4oZurtA8mJLx+EDTwJovjPQ8qpIxXrxs1uFJ7JDSKv8I6aObKM3t5RmBOjGBMTsZnTvFD+K9JHcEyZ19XaOUGjGWrgDhJcmNtcKuYfG27dwDMHUiDKsAZkHs0ov0xvi5hc2/8AEBGs7hwQO6RVe3xTPfsNcgBLiyT91gZB8hVvptw6LV24hTIXUWrYYMQMzMRC67HfatMXUaJS/iOV3RDEdhr2juP4IguEK1xxC+t1cAnKM0a7TMUqZZI0L6cj6ZWe0H9eNYLoDxPPxriAnR8xH/4rmQfBq2qXgu5OnKuP+jDiH/1hSf7UXQfFgX+a0E/jQ2nZndqx/pIx2WwtuYzmT4Lt8flWox+NWzba45hVEmuQ9Kekov4hhc+zoqhh6usa98/I+5ery6Y6Fy/7HdNjuWrsgDfVjomp7Jj51regoFvF2xc2IMET/wCYdpHZ7VYzAX894hW0E6yD2b8q6b0O6N30vLfuhVUK0CTm9YAA5Y00nc86y4sabWxtyTqLtm2QmTPu+I93Kk1LrNaz3TLjZsWYVsrNu20Lzg8idp8a35JqEXJnmwi26Rg/SlwnrMWGtsrMFXMpPs5TAkD60Fs4dEJI0Y7+/cD31KMWpuZChLEFhc2bQagT7Y7j20Gx2KRiFLrLHLl1G4Op7pA1nnXnxbn/AHPQjkUFuCOl+FKXFZQYa2jN3MZ39wGtAcM7F0CyWzLl/FIiPfWrx2GjCM19wxLsiID67Fdi3cNJPP41lLea26uDqjBhHapBHyrdgb00zHnpytdw108tZeIXx2tPmJrP1q/SSQ2OLr7NxLbg9oZQR8DWUNXRF8nqbijJoPb3HiKMGmQrNBwXo6cVg7gQw63dJ2IKLI+AokeHk2/XVFKQrPAMsInJG57+U1HwLDtbsASYb1yO8gBR5AedXelGHK4bDLr6wYwObFpE+debmmnPbyfRYOilDHFt7y7eDTdEcfh0w1hUZA63LoYSMwFzrGlhvqVt+QrmfSNl/abpU5szuwMEaFiY7iNatvwzqxJOvZQG3j8tx9RmB9UmfDSPCm3m78Ij1XSvpad3qNLaVXwbYfEYkWbYUuoIZj1oK5QRl1mW2OnvrE4PA57yIToxEnunWp3JOpk+dLD5ldWWRBEnlEgme7SqY4PGnvyZMkFkkqR07hfRC1ZVsljM5gZnYN6pmSokRtzrnFm0Ldy/b7GKgjaVLD5Gtr+/QI1OaIiAfJ9wOdYrG8Pa3mbNoWJG5O86mO+s2FSt6+9GnNhvGp41cVzXYhsew/fH+ajOHxIsICAjPrLAyrIY9Ur9lxp4+qeRkIj/AMNxOpyx5yav4cJetZfZdAJad+zTzGgrRON88GLGvHIS6KcQzcQR2udXA7JLdiiQQNOZ5aV0HjuKFtzGUZlkwASJOWCd4Ou1c56McFCF7t1lTIJDMfVXWJMds7CqvEukvWMSJaYGsgQNtvf51lzYPVlUOxpx5Fjh8fL3OjYDi2ZJUMczBVMQslVACkHXnKHae41zzjV0WeI/+HgAkEoIKgt7SwdBoTpypl3pHiiBLmFUqu6xmPtbQG5T3ntodZ4oqqQ1uWmc+Ygg69xnfuqmDpJYW5fYz5eojkVHSuFYkXrKEgaaEAQJXTQUM6TX7iKrpLHYkiTO3LtoB0Z4tfu4i3Zw65i51VjpA1Y6DSBrNdw4F0PRdXAZubESB3KOXjv8q6GCUZ+xolnhPHvycb4ZYbEkftSslpSc4tjLcJAJBGbQCSJ99XxwjhI+1jR4C3XSOkvRVbAa7aEqfbHZJEsO6I8q5TxWyEuEDbce+tMZO3Dj8v1ME4JrVZf/AHVwj+9x3lb/ACpUIXDyNwKVPv8A1fZf4J6D6ELk7gRp2fWuF9Gb/U8WscguIyHwLG2fnXZXvxp/vXEOkeFexjbjRteZ1I1+2WG2x7j2VN7M0o7n6QOLLhuG4i5cUPCQqNszuQqAxyzEE9wNfLN7GuzFmYljqWJJJ513z042HvcKt3bclFupcuAfcZGVWPcGdfOvnw1ppN2ZLfAZ4Rx/qpV0zK+hIOVuzf310LoL6U3w921h8W7PYPqC4YPVzAQkxmKiAN9A061yMGr1s51ynfYeOy+fs/00jik7LrM3Bxf7Xf6+/iz66V/Of/4fKK5R6XuI5cSibDqgZ/EziO7QfGtr0B6SjHYC1d+2B1dwdlxAA3uIhv5q596aZGKtlgcnUiCAd87ztU8itUxY7bmEs8SZTIgxqDzWNypG2m4r3iNouS2gY6gDt5HQQAdPOhitMkKNOcwfnrVi1dKkNJgDbt7B3bUuit0C72Y7jOMFxFeNY10gg6yD26igjtO9Xb97MrafaJ8JKzVG4avBUqJtt8h3pIWNrBu27YZRPaEZkU/0qKAk1tfSDw/qsPw9TuMMqnxgE/EmsY12VC6QNZjXXtPOihnyK3uK0nDsH1t0LymW/CN/y99Zu17Q8R8603COJpZugvsRr89e41021BtFenjCWaKycXua7EYwKgPbsPcSB8BRTjuMttbsiASgU5jsNBoO/nNDMPxdb9prljCJcCTL5B1aRrLM2lBsdZvsxa4RvOh0HgK8lRcnclVH12KcM89SWyPeI40EM28SY7hvWJVpadpnz7PjXQejNtRirOqk5xodZkEajX/aulnDzuiH3D/TW3EtnR5n4vJvJFPsr+/+jhmHxaEACcxJ5aQeW9EVwYJA7dPpW+6cBEwsZLas7AAhVzQPWMQs8gPfWDtYiVDDSOffUsuz2Nv4Wo+k3Jbt0voi9j1UNlXWNz2nn7htVUnSvGvRUaNoT2mpO3uz28EIYcaxx8GZ4n6rMBpr86dwLEKjMX2IGsc1IMeJrYdI+GWU4Zh7vVqLty4ZeNWX+JpvqAAnkK8bpThXsdQuGNm2SC7IEZ3CiB7YhGP3hJrdvpSqz4XPGKyyeqqbpGWvM93MxnIpBIE5VmYnvOtMw+m0DypXMW0Mi5ltls2WZ2213MCPGBOwqACNduwVqikkefJtu2W2xBJqhiLetPa7R/oXwazi7zpiMwVbTXMyMFIIZQNwZnNtQlwdHnc6T6HOjIsYPryB12K9kkezYU6d8E+ue2bYrp6uEECfDme81U4Zw9bNlEAjKqrH3VQAKnuG/aSTVttAW51OO+7GS2KePafVbUEQRy15VxjplwhrN97YBbIZWASSjbHSux32lgPfXNen/F3s8Q6yxcKN1IBYRMSJGumwpJLeyvajB/sTnUyD2bfOlRL/AI+4sJHr6EgxYESCQfZSNwa8p6Xkjb8HYMMuZhv+jWe6VcFw5e4l03GDnPkEAKzfaUgT7Uk1T6TdOFw1treHZTiDAmARbHM9hbsFYXF9K8SjZrzm6xXQPrHMHSO3as80pbGmO25p+rupgruFTFHqCHDqbS3IDCWUFtfcNjtXHmrU2Omd0K6sFcOGBkQRmEGCNonSsu6RVsaa5IZK7DDUuHbcTyPmNR8RUNEeC8Hu4i5ltLJGpJOVR4tsJ5dtO2ktxEm9ka/0b+kl8AXtOvWWHJfKIDLcOUEhjyKqdO2NtaIdNumicQe21sNa6tWVg5Vg4YzEKTBkdo37qzP/AA1dweKtLeAknkQw2NR8WufxX9w8h/vSOpRtFXGUHpkQ4LB9dcCghY3neO4czRji/R7KoNgFgBqu7absO0c4/Qzlj2hvMg/n76N2Okly233lB57+M1OalfwjY3CqkvqUjisOuHyFHN5plgRlEnQAd4gGgjaGN9f0K36cYskZwqrJkuFAYEbnNG/hqeVCDZyK1wrle4xaTq0HYCdRRhkb7DZMVJPVZV41xbE4yDcRiq+yIJyiIgGBod6AshBggg9h0oqcY7Nqxjl2UcewtzDkXQGK6hvtAflTKVOiei1ZkLXtDxHzohesht6rX8PkuDmCRB99XsswKtHclJUbHg2GAwtpCzBYzZAxCksc0sBuYiiDKG+yh95/KsVjjl2zwBGhgVaw5yJ9dZ+JrPLpW3dnvYfxiGKCisfHv/o0+CBS+ht5Q+YKpgHVjl5+NdLfSuM9HmDYvDlv75CT2BTmJnlsK13GPSjZt3GRVLFXIYyIKgxK67nvHLnRji9PazL1fXLqmpaar6/oN6f2Otu2UEA5GMkgDUjmdB7NCsJ0My4cv1yNALCASCQCSJmD2SKmw/Ehj763Vi2qjKesh1kagKNAxOYaVQ4r0k9q2rE+sykyZI2gzE6b8hsBua8/NreRxR7XSzjLBjUHv/0DLmTmah6xZCW9WYgBRqSxMAeZqjfQMdFqXhuFKXbdwmMro2ncwNUUV3Z6GXPN36cV8zR+lq11OHwNrkivMdqraBPxPnWDuhrbFDEg6xqJgSPpXUOnjrimswoIAcLmEkZjbBnwPZ2VydjW/DNSW3Y+HzxaeqXclN6oy1NmnW7RYwoLHsAJPwq9mcYTW09EnDnvcRWCQirmuiYlQQwUjmMyr5VjWtwYOh7DofI11T0N4Y2RiLxjOQFRGAAMA659xqSIHv5VHLJRjbHhBzdI7Mx01qvevE+FULnE2JBJUCNU9rU9/Px7qiv8XAWQIMc6zrqILfc1+hMtXnjx5Vyrpw//AI7eIQAkaETJ5a866LZ4kLiM40yzm12jXc7COdc06UWrOIx0dY/r2w2dMrWpUkZS0bwBzqykppNdyUk42mWMDxhrdtUXEsANgbOY6kncXBO/ZSoT/wD5+/2XukcjH/dSq+nD4+6M3/p5+xkVbnz3nvqviGZjJJNeoaWesyRpbsqlKjubVaHfUOJYZadMm0VJop0bxq2sQrsNAdNRAbk0HQx8N+VC6QpmrVCxlpaaOt4rDWWvW2xbutu3JJXLmgjQmZ7tp3rHdJrth77PhVcWZAGcyxMat4EiveH8OmzbdnJXLmyaxp745U3BYfNh7un2ZH8on86lCGnYvkyKe/sBjUiHXc07CYcO4UsEB3ZsxA8QoJ8hVrqLasVzG4QSPVB1+tNKSRGMWxcJthn9bVVlyDtI298x5UVxtjrFVhJ0379yKt8K6NNeweIvWkhbS76lmbQlR2wksfdUfBcUqjI/M8+WlBfF7FV8IPtcPyk6TB08DyophEKq0j7JG07js7KsXcUhdlBE5Qfgf176q4q4yqT2jTXs7KKhTsLlsRdEuEWMXeNi+WTPpZuKYyXj7GYR6yEiCPDatra9B19VDftFprgOqZXCx3PvP8tcx4fxA2r+cbqwb3oQw+VfVOExq3LaXF2dVYeDAMPgapAlPc43xj0U44MVtKlxYBzh1QE8xDEHSqD+jXiBOUYcz257eXzz13jrK8L9lUtk9Jx7o/6KcatwNcFpAAd3zGTHJQaL4r0IW7pzPcUMfuho+ddIzU7OaRwTdsfdKjn+H9E5tYR7Fq6qsbguK8N6uiq+hnUhR8DyrRcP6KFcOLVzq2IB1KhhJBk+svaZo/n2qaaX0o8h9WaVWc24n6KWvXgwezaSIOVNSZJnKoUbEazQPFeiu6LmU37QQ/2kMTMwPU+uaK6txjGG2gI5mD4Vkrlp3u9ZdIKrlFvKuTKWdQTuSWA59+lQniiuD0cX4n1MYab2+SH4XgeEyhTa6xlaA5lmLfaOnsiRtyrLYv0LYR83VXr1shj7WRxl+6BA22BJPvrS/tZC+qDLD1m2MawJHb9fGn/tJyKZzjLJCLJkxrqOR5Ecq7Ro/h2MTblzuD+Feibhtshsj340/iPnSRvKqAs+OlarCcHsWgBas27Yk6W1CAHtOWJ251Dh+IpkDLDAamYVgPwgAaa+XOo8RxsQCmWMssxMwvbHnrt40rUpHbIvY3h1q8uW7bS4CDKuqtv3EGs/xbhy4dUFlAltZARRCiTJAG0zRS1xUGC2bUadmuoJ7Nqp3sb1quHBKZGcjTTKpgDXeYPZSek5bFITUHYNGMEaaneOflUb3ww1pcP6KYs+0UsJyLMLjwe1V0B/mosnRO0p/iXnfuUBPlJ+NT9DJLhGn18a7mN45wW9ih1eFnNILREATAzEnQazsSco050R4R6JFVhcv3ZudhAxAAiGEXFymeUgxPdJ2uE6qyuS1bCrM+J7STqTSu40nYx4Vvw9LKMaZhy5lOVkWD6PWrVtbdtsSqKAFUXrgAA/mpV7+0Hnr3wKVX9BkdaPl8sRXgapMYArkfrWmWrTEwqsT2QazrdWPJqPLJiojfeqHEFi4VGy6f71aa08GVIC7k6QezWqTYdt8rR2waKQHJSWwwV4K9rwUwhsbVyMCv8A6fzkfWrPA7U2mHajfHMKH37kYS0O0J85+lFejrBkaOSAe813cdGXwwhx2gj51pOj3DP2jHWsOmiuTnMDRFGZj4wD7yKEcRsZMVcUbBvnB+tdF9C3DM2KxN8icirbXxf1m+Cr51PQpPcZScVsbfGdFbVpfUvG1ZUaWQhZBI9YmGBYk6knXWuC9IVFvFXVttmVXIVoiQDoY5aV9IYy1mBB51xHp30cyXHdASZEqBO+kiPdRyQUGn5KvNPJHS+3GyMUuIMzOtWrnFmO/Z8e2oFwRPaDMQQZnsq7hujV10zEFR2FT7vOjRmlkjHli4dhhedLakZ7hgdgJOhJ5DWT4V9Q8MwC27NtFeQiKoPI5VAn4V889H+Fiw6sRNwwAddJgQvae+u/YBcttQeQFPBO2drUlswp1QpdR3n4VWDmalGJinpgtj3yqCTAA5namHEoBJKgHnIqHEXwyle2gd/gwPstA3ykZh7huKDjLsNHT/MzQHG2gfaHnTnxyDmKy9rgDc7seCyB3atr8KufuRoMXgTyBSB7/WqT9VdiunF/UyfimLS4AAe2hiYdYgzJiTEaCTprp7R2q6vArpH/AJ1sdkISP8wqrc6PXy8degXmQhzx3AkipShkl+0Vi8SIbOAtqZjMRsW12j8gasviABqY8KkTozbWc92/cPZnyf5APnUq8Ew6/Y6z/wBRi/uhjFBdPN8h9fHHhGeu8VtI3q6nmF1Yjsga0RwHDbl5Vb17a66XFysw/BuPhRwKLYHVqqr2KAo+HOoWvttOlaYYWluzPkyqTuiJ+B2Dq4Z409ogAifsqRB1qayVtoEtiFGwOs+M86hk8t/1pUd3FqqyzBR2kgfOrrGkQ1Nk9zEk71XY0FxPS6wPVQtdb7ttS3xrOcc9Ib2TlKC0YmLkloOxyim1xijtMmbomqFzilpCM9xV05kDasX0d4ueIG51mIuDJ9hQEkc+2BVvD4vA2zIy3GmNB1zE/HnXKbe6O0pGrt8UtMJVwQdiNqVYm900s5jGFJHaRaB8taVNrXkGlnOL/D1Zplp8a8XAKObf1H6VZFeV5ibPYeKD7I8Fw+zuNDqATpMST4mpAa8FKa4MIRgqiqPbig7gHxANC+JcMUIXX1Y3HLfl2UTJpr2s4K/eEedctgZIqUeAXGid35VfweNe3bdVUnPzB2otxPgiWhZAC5ncL7JJMDn2iYo/wjoqoBNwJmYzCrAGgG2w2pH1KirMawt7GCzszy/tEif0e6ui9DuL/suBfJ/5l+65k7KihUB7zKt5VluluHFrEFVUQVVg0a/dI8JX41d4Zfm0k8lGnvY/WrY56lqJTWnY1FvpHiN+ufz0/KqWLxbXGJdixPgKqrd7afn/AF7v96o9+SNsifBL2CnhYEAsB4n86ebn695pnW/r9eFMI0mIIJGknlWmwPTi+oAYrcHeIb+oVmlufryr0P8Aryrt0cqXBtLXT9gfWt+rzhiT7pFaXBcVS8me2ZGx5EHsI5VyY3tKovxe5aYG2WzToFfIx7h946bUym1yOtzt6vNJG51x/A+km4p9a4w7rqaf1DT41oeHekFiPXCup2ZNI8yQR76dTiNpOgg15MVnsH0zsPoWyn/FoPcdqKJxJXHqkHwM06pi0wmr8j7vdTDeIP617qpfto94p7YkHUaj9b11HFlmmoQ3Kof29RuR9fKsF0p6RXHvMiOVtrpC6Zu0nnv8qWUlBBUW2bbGcdtWR69xR2rMnyHOhbdK+s/+2sXLv+IjInmayOG4tgrcTbuXLgAzSCwDc94WrN7pw5EW7QQRAJbUfyqI+NDV5f5BoI8Q4ji+stLduJYW4Ym36xXxJ8Rzqxc4Jh7cvec3Y1JuPMd+UED4VgeJdImdh11+ddEkQJ02GvPc1Se7DRklpgnSe899LqV8WGmdLTpPg0Q9W4UfdW2y7dgyiuedN+IriCLgViFGUyQuZZnWByPfQ7GXrq/Zc91tf+oz8KEvxF1IbqisGSXLFoG4E7SJG1CWRtUdSRPwx7gLFbeVSDJAMaa/a3G4jvpo44hMagd8nyVf9q0a3AQCNQRIPcaynEeH5LjDWJkQOTbfHSpamPVbifj9ydNvwj6mlXtvgl1hIUAHUAsAfjSobnakW6RNMWnxUj1LEGp00yDXnuogs9diOw14l+aa+Xsqk2LUE8u7nRSsnOenk6vwsdZaR+0A+/Y/GaIKsVnugePN3B+t9h2QRp6ujD/NFHLiiCc2UDczp514841JodNNWjEeklj1llgPssp7wCD9aj4dIQDuE+Qo50g4ScTaAR0I3kjNoDrDfZ1HKhGDT1Z7a9LpZJxrwYOoTTstA1Kp/XlUM/r3U8PWwyEs6V6f18aiDafrur0t+vOiAdH68qYW/XlSLVGW/XlXHDHuRQ7EPLRGaZ59kdvOrdzWpTwz/wAJevj20ZFSfZhiuaRz3pJzUVuUxxtlItqdG3mRruAeXiaqpZEy3q/4gGQ9u4p37WQRmWQVUnKYIMCYB0I07RU37WnJiO54U7eJB1nny76FlaG2sWR7N0HuuCfdIg1Pa4swPs68jbb8yprzfv8AI061w4uCyWyQDBKqd940otpc7HJMI4fpq66dddWOTKx85Bp1zpSWGmKCnuKKfiJoTcwUbh1PeTp51CuHuT7YI7SJNMnfcH0CNzHuVPWYu4ykzJuQYjaQYj41Wt8UUhxbbMVAYls20wTJiY8apfsWQlsqOW7VOnZEbe730lsFLiuEVQAQ8MWzKTvB2IHu0oO2cErhJII5j/mHLX3+VBMfw/EsTJZlnQAjbvEgd1HsRYJt5UOUx6pAGn01+tDVuYld3tleZdcvyNKpKgyQJw/CDJDQI3nNHnAWaI4rFgKt0MWiU9QggsOZnTaKs/vO2dGu2++JI+Mio2xlkAhRnkzCJIkc9ABRsFEOE427iARmH2WQwfBlP0q5h8XdcevaC/zfSJofd4240SyV/Fp8APrVdOJXH0uXCk7FIAB/xc6O4Ng/myr6xA+A+NDsTj7LN9l2HkNe3bnQTE4Jlb1yzd80xQBsBQ0nagzdxnrGCsTpou3lSoeeIHsX4/nSptwGgTo4T/ar/Qf9VTp0XP8AfeVv/vpUqz0bPUkTDomD/bn3Wx/rqHHdFGVGZLucqCxVlCkgbwQx17jFeUqL2OU22Z4MTsB4mqOKs57iqurHfkKVKjdWw5FaS9zpPBMPawWDRrpYHmFLQWbWMo9X3/Gstx/pOL1z1VYJEBc7azzI227B76VKs2GClJyfJ2ebitKNlwGzkw9tewSfEmT86zS4zJfe0w0DEKffoDSpUOldzkJ1C+FF7OP17/yqSB+vGlSr0DANH68hS/XzpUqIBrfr41Cz/rzpUqJxGblQLirp6y1OVJEoSSCRzIUxuPhXtKpT5SK4+7CfR7h+HuP1V5GLuxi6GIggHKoUaAQO/X4LpH0Ot2BcbrfVRVYB1zE5yy5QVG8qNxzrylWObccqSfP+TZFJwba/dGR6tDGUctSPVg66CDry1olhcfdtABLlxR2B2jXXaYpUq2tJ7NGVNrgvL0jxA3ulvxKjfSaR48x9q3Zb+QqfgaVKl9DH4/Qb1JeRv70Q72Y/C5+RFUcdxBg38NJXmHIn4HUV5Spo4kuL/Ngc2yj+9GXT11X7qsDHcMw0HdNK3xLDk+uHJ7Xl/qR8KVKjSBbCVp7TjQKR+GPpUgwiDYEeBI+ExXlKuTDR6bX+JvfB+lVbnDlPJfIr8q9pUbBQxsNCwRK9syR56kd1UruCAMZo7NJpUqIrGfuw/eHxpUqVGj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BUUEhQVFBUWGBoYFxQXGBgVFxoWFhgWGBgXGBgYHCYeGBokGRcUHy8gIycpLCwsFx8xNTAqNSYrLCkBCQoKDgwOGg8PGiwkHyQsLCwpLCwqKSwsLC8sKSwsLCwsKSwsLCwsKSwsLCwsLCwsLCwsLCwsLCwpLCwsLCwsKf/AABEIALcBEwMBIgACEQEDEQH/xAAcAAABBQEBAQAAAAAAAAAAAAAFAAIDBAYHAQj/xABKEAACAQIEAgYHBQUGBAUFAQABAhEAAwQSITEFQQYTUWFxkQciMoGhscFCUnLR8BQVI4KSQ1NistLhFqLC4iQzc5PTJTSDw/EX/8QAGgEAAwEBAQEAAAAAAAAAAAAAAQIDBAAFBv/EADARAAICAQMDAgQEBwEAAAAAAAABAhEDEiExBEFRE2EicYGhBZHB8DJCUrHR4eIj/9oADAMBAAIRAxEAPwBhtU02qtlKaUrEbCiLEarK/hJX5VMmOur9rN3MAfiINTG3UbWqFHEqcbP27fvUz8Gj51MnFrJ3bL+IFfidPjQ9rdQPbo6TtRo7WVtVII7iD8qvWrIiuf37Maj1T2qSp8xFQ4XiWIa5k/aLwGVjo50iNue5p1DawOe9HSxhx2Cp0s9w8q4ne4riw5DYm8csg/xHiRpyNQPj7rb3bh8Xc/Wm0CPId3ivGvKN2UeJArjfRiyHvNn9b1Z1JOsr21srHDrf92n9IoOLQynZr24jaG922P51/OmHjdgf2yf1A/KgNrDKNlXyFWUQdlLuNYTPH7HJ58FY/IUv37a5C4fC231FUQKkArtzrLJ42vK3dP8AKB8zXh4yeVl/eyD61EBTorqfk6xx4tc5WgPG5+Qpp4he5LaHvY/QV7FKK6vc6xhxd/ttj+Vj8zTTdvH+1A8EH1JqWKUV1AsgK3Dvef3BR9KjbDk73Lp/nj5VaivCKOlHWUjw9eZY+LsfrTLmBtKCSogakmT86vEVV4haJtsBqeztggx8K5RQLYLZDBZUtoB95ZMf4o9mh+K4gVuIphRmIdQB2HUHyPuou9xGCnPGWToQNe8Geyh1ng6XL/WkGCdAdiIOsV3KewPkyzcw4dSUCXE+6RDTOuVwRB7mEd4qe3i7di2xVXtSutu3HWEdj3c2k92ndXlzhX3Wj3fqap8U4cxw9xc8SpiFyiY3ManzpFD2HbI+EdIlZmBAw/VrKOJuktOmcka89gImdKYnGhbbNJbOrggaSGBUiTqNflNZXgOTL1dxmtlgGQssZoz5gNe3bwrSYPE4a2FYOrupZXS5bDLEyCpMiYqOWGh2NCWpUy7hMSboLkkliTry0Aj4Vj+EuU4hlEw2dSB2QTJ8MtbeywYFljKSSANANhGneDWQICcUE82IHi6mPifjWjHwic+TUFaVSlaVUAWilNy1bOHNRm1ULKFYimEVYZKiK0UAhZahdKsNUZpkAHYq3pQnglsvjLgH2bce9jP5eVHsSmhoRwWzkv4hz91T/wArH5irLgTuCuJYQKNNBLHxJY6n4ULitDxmxFsnvI+P+1Z+KpIkw50PX+M34P8AqWttZWsb0MX+M/4P+oVtrVTY8Se2tTKtRKw7vOplbwqRQeq1IFpoandYO0VwRwWngU224OxBqSKIBBaWWmHFKN2UeOnzNM/eNufbXzH51xxNkpZKi/eSfeHug0v3gvaf6SfkKOxxL1dedXUJ4gOx/wCh/otNOPH3bn/t3P8ATRATMlMK1XbiI+6/kR84qFuKr90+8oPm4rqOslfAoTJVZ7YFUsRiX61baFNidVGnkNTUh4svYPe9r/5KHXepLZsqgzOlxNfJjSTjKSCmkGyKB9Kif2ZlWQbhCZgC0Bt9AJ1iPFhVo8aH+D+s/RTUbcdHanm5/wD1VRJitoCYTo24SxMZkR1dd5zjQdmh3pL0VOaToJ5RRZuPCJzJG0w51/pHfVd+kq/fX+k/VxQlDVyBNR4CNjChFyqDA7axnSs9VjbVzsyN5Nr8KNt0lX75Pgg/+Wsz0txvW5G9bSRJAHyJo6aA5Jm8Ns9lKs1huPsUUkXJKgmAImBMfw9q9ptJ2o6tc4T3VVu8L7q2VzBQKqvhhWFqUeTQpRfBib3D6o3cLW4v4HuoVi8B3VykFoyNy3FVno/iuHHKW0Cjclgo+Jqhf4PcH2RHcyn61VSQlAe/tVK1tc7SAPMgfU0UxGAuD7B+fyodawbhmlWEsu4Mb6/IVeLVci07BPHj6jT2n5tWXNytP0hsNEZSdzoCftP+dZZrTD7J8jVGyEuTU9CT6138H/VUPSPG3RecJccakQGIG57Kf0KMNd/B/wBVecdxCqcSCYZiSuh7hv7jStDJ7ATEY/E2wA7tr6wOcltCNjOlMs8RZ/auXZ7esb86o3bzNuSY2kz86jUxXbChJ37Xf3s1R9WD9pj76p59Z21omaakA3fottRbvx99P8prdZaxXowH8K9+Nf8AKa3FTa3LR4Mtxt7iuCrsojZTH2mnWKE4vilxPVz3ZG56wiZAjl+prR8asfww3j/mestxC1DEeHKOVZ8mSUZaU+x0d5EL8cufeu/+5/21Bc423M3D/OP9FMuJVa4lJ60/JbREk/4jymSjNvoXHMEfcqqvSe2dCr6fhPyWquLTSg9kDM3vq8JOS5IyVM06cetnYN8fpUn7zU8m83/1Vn8Cgk+FERFJOUk9mNFJ8oI/vUZSsGCQZ9aZEjcvtrtUZx47Pn/qqpIp2lT9SXkppj4JzjV+6PIH51Dd4iiiWCjl7CH6V5Ar02wdwPKjrflgcV4GjpAgGUOImdFA17dFph44n943uJHyFSdUOweQpG0OweVNr+f5i6fkM/fqHTO23a3mahxt8PbJhyOTENGh1gkR2iruGwys6qRozAGAJgkDTvot0x4JbtW7XV58pVgS2rZlnL2AadnfRW++4GuwH4dZtm0pZ4MajIx2JG4pVnhdPKlTPH7iLJXY+q+H8Qe4NxGxq6iyGgAkRoe8c4pmEw4RYAihvAOIZ8djrf8Admx8bWvxrqt02F8bBdrBy+wC3ZmIHnH0qBsCC0G2Y7Q30olUWJxK20LuYVRJNUeOKVvt8iam+F+pXw/D0tSVzeG/kKsm2p3A8hQtelmHP9ovvNWsNxmzcICOpJnQHs3qUeowydRkh5Y8i3kmSNgkI1tp/Sp+lU73DLMetZt/0L+VEVSJ/WlMuCqtCxZlUs4S7cNvqLQMEj1U1iJ2GhgjSq2I6OYZtrVv3D8qEdJuPfsN5o9t9ZPJZ5dkmSaG2unj3IVVUGNTzOu4jwry31GWEmtN0el6UZcMKYjoth/7pfNvzqhe6KYY72v+Z/8AVQ7inpN6tsgs9Yw9piwUbA6AA9tS8F6e2cRcFtlNp2jLJzKSfszAIJ5SPfXpQkpJOjHJU6OT8St5b1wbQx+ZqoRRXpNay4y+Oy43zoXVUQZ6N6LEUJXcUYIpkKze+jQxZvE7Z1+C1oU6U4ZnCC8uYmOYE+JEe+ucYTiXVYC6oMG5dAP4VUFh7/V+NQ3eEl5uMwt6TqQSdNNByrNPJUqNWPHqidc4hgi2DVgpb14gAk6td107KxuIwpdzA+BHwO1aX0ddInu4FLevW2buWeTICQZ8BdUeRobf4zhrWIuK7HOGMgD1Z0lfGTWfqnpqftR2GGqTKi9F2YbVR4h0adBMVuh0hsrgbuJGq28wAOmZx7IHcSV864fi+leJe8bpvPmJ2BIX8IXYDurNhjky20WnKMNmXMckTNBsKmr1JjOLtcbM6js028Y7asWHDdYw5x55TP1r0IpwjuZ3UnaK1kwr68h86YGqa2vqXPAecj86ZhcGbhgaeZ+A1prW7AlwNBqzbLRoT50S4R0dz4lbNxoB+0vrcidtI7xvWz/4LwyjKSZAEsT9onaB7I0I94rJl6rHjdM0RwSmrRhMGTJkk6VcArU8U6IWeqz4TMWQeuDMsO0SB6w7tIrLWXLGLerTpGuvLaljljl3ic4OGzNnw/0UYy4oZurtA8mJLx+EDTwJovjPQ8qpIxXrxs1uFJ7JDSKv8I6aObKM3t5RmBOjGBMTsZnTvFD+K9JHcEyZ19XaOUGjGWrgDhJcmNtcKuYfG27dwDMHUiDKsAZkHs0ov0xvi5hc2/8AEBGs7hwQO6RVe3xTPfsNcgBLiyT91gZB8hVvptw6LV24hTIXUWrYYMQMzMRC67HfatMXUaJS/iOV3RDEdhr2juP4IguEK1xxC+t1cAnKM0a7TMUqZZI0L6cj6ZWe0H9eNYLoDxPPxriAnR8xH/4rmQfBq2qXgu5OnKuP+jDiH/1hSf7UXQfFgX+a0E/jQ2nZndqx/pIx2WwtuYzmT4Lt8flWox+NWzba45hVEmuQ9Kekov4hhc+zoqhh6usa98/I+5ery6Y6Fy/7HdNjuWrsgDfVjomp7Jj51regoFvF2xc2IMET/wCYdpHZ7VYzAX894hW0E6yD2b8q6b0O6N30vLfuhVUK0CTm9YAA5Y00nc86y4sabWxtyTqLtm2QmTPu+I93Kk1LrNaz3TLjZsWYVsrNu20Lzg8idp8a35JqEXJnmwi26Rg/SlwnrMWGtsrMFXMpPs5TAkD60Fs4dEJI0Y7+/cD31KMWpuZChLEFhc2bQagT7Y7j20Gx2KRiFLrLHLl1G4Op7pA1nnXnxbn/AHPQjkUFuCOl+FKXFZQYa2jN3MZ39wGtAcM7F0CyWzLl/FIiPfWrx2GjCM19wxLsiID67Fdi3cNJPP41lLea26uDqjBhHapBHyrdgb00zHnpytdw108tZeIXx2tPmJrP1q/SSQ2OLr7NxLbg9oZQR8DWUNXRF8nqbijJoPb3HiKMGmQrNBwXo6cVg7gQw63dJ2IKLI+AokeHk2/XVFKQrPAMsInJG57+U1HwLDtbsASYb1yO8gBR5AedXelGHK4bDLr6wYwObFpE+debmmnPbyfRYOilDHFt7y7eDTdEcfh0w1hUZA63LoYSMwFzrGlhvqVt+QrmfSNl/abpU5szuwMEaFiY7iNatvwzqxJOvZQG3j8tx9RmB9UmfDSPCm3m78Ij1XSvpad3qNLaVXwbYfEYkWbYUuoIZj1oK5QRl1mW2OnvrE4PA57yIToxEnunWp3JOpk+dLD5ldWWRBEnlEgme7SqY4PGnvyZMkFkkqR07hfRC1ZVsljM5gZnYN6pmSokRtzrnFm0Ldy/b7GKgjaVLD5Gtr+/QI1OaIiAfJ9wOdYrG8Pa3mbNoWJG5O86mO+s2FSt6+9GnNhvGp41cVzXYhsew/fH+ajOHxIsICAjPrLAyrIY9Ur9lxp4+qeRkIj/AMNxOpyx5yav4cJetZfZdAJad+zTzGgrRON88GLGvHIS6KcQzcQR2udXA7JLdiiQQNOZ5aV0HjuKFtzGUZlkwASJOWCd4Ou1c56McFCF7t1lTIJDMfVXWJMds7CqvEukvWMSJaYGsgQNtvf51lzYPVlUOxpx5Fjh8fL3OjYDi2ZJUMczBVMQslVACkHXnKHae41zzjV0WeI/+HgAkEoIKgt7SwdBoTpypl3pHiiBLmFUqu6xmPtbQG5T3ntodZ4oqqQ1uWmc+Ygg69xnfuqmDpJYW5fYz5eojkVHSuFYkXrKEgaaEAQJXTQUM6TX7iKrpLHYkiTO3LtoB0Z4tfu4i3Zw65i51VjpA1Y6DSBrNdw4F0PRdXAZubESB3KOXjv8q6GCUZ+xolnhPHvycb4ZYbEkftSslpSc4tjLcJAJBGbQCSJ99XxwjhI+1jR4C3XSOkvRVbAa7aEqfbHZJEsO6I8q5TxWyEuEDbce+tMZO3Dj8v1ME4JrVZf/AHVwj+9x3lb/ACpUIXDyNwKVPv8A1fZf4J6D6ELk7gRp2fWuF9Gb/U8WscguIyHwLG2fnXZXvxp/vXEOkeFexjbjRteZ1I1+2WG2x7j2VN7M0o7n6QOLLhuG4i5cUPCQqNszuQqAxyzEE9wNfLN7GuzFmYljqWJJJ513z042HvcKt3bclFupcuAfcZGVWPcGdfOvnw1ppN2ZLfAZ4Rx/qpV0zK+hIOVuzf310LoL6U3w921h8W7PYPqC4YPVzAQkxmKiAN9A061yMGr1s51ynfYeOy+fs/00jik7LrM3Bxf7Xf6+/iz66V/Of/4fKK5R6XuI5cSibDqgZ/EziO7QfGtr0B6SjHYC1d+2B1dwdlxAA3uIhv5q596aZGKtlgcnUiCAd87ztU8itUxY7bmEs8SZTIgxqDzWNypG2m4r3iNouS2gY6gDt5HQQAdPOhitMkKNOcwfnrVi1dKkNJgDbt7B3bUuit0C72Y7jOMFxFeNY10gg6yD26igjtO9Xb97MrafaJ8JKzVG4avBUqJtt8h3pIWNrBu27YZRPaEZkU/0qKAk1tfSDw/qsPw9TuMMqnxgE/EmsY12VC6QNZjXXtPOihnyK3uK0nDsH1t0LymW/CN/y99Zu17Q8R8603COJpZugvsRr89e41021BtFenjCWaKycXua7EYwKgPbsPcSB8BRTjuMttbsiASgU5jsNBoO/nNDMPxdb9prljCJcCTL5B1aRrLM2lBsdZvsxa4RvOh0HgK8lRcnclVH12KcM89SWyPeI40EM28SY7hvWJVpadpnz7PjXQejNtRirOqk5xodZkEajX/aulnDzuiH3D/TW3EtnR5n4vJvJFPsr+/+jhmHxaEACcxJ5aQeW9EVwYJA7dPpW+6cBEwsZLas7AAhVzQPWMQs8gPfWDtYiVDDSOffUsuz2Nv4Wo+k3Jbt0voi9j1UNlXWNz2nn7htVUnSvGvRUaNoT2mpO3uz28EIYcaxx8GZ4n6rMBpr86dwLEKjMX2IGsc1IMeJrYdI+GWU4Zh7vVqLty4ZeNWX+JpvqAAnkK8bpThXsdQuGNm2SC7IEZ3CiB7YhGP3hJrdvpSqz4XPGKyyeqqbpGWvM93MxnIpBIE5VmYnvOtMw+m0DypXMW0Mi5ltls2WZ2213MCPGBOwqACNduwVqikkefJtu2W2xBJqhiLetPa7R/oXwazi7zpiMwVbTXMyMFIIZQNwZnNtQlwdHnc6T6HOjIsYPryB12K9kkezYU6d8E+ue2bYrp6uEECfDme81U4Zw9bNlEAjKqrH3VQAKnuG/aSTVttAW51OO+7GS2KePafVbUEQRy15VxjplwhrN97YBbIZWASSjbHSux32lgPfXNen/F3s8Q6yxcKN1IBYRMSJGumwpJLeyvajB/sTnUyD2bfOlRL/AI+4sJHr6EgxYESCQfZSNwa8p6Xkjb8HYMMuZhv+jWe6VcFw5e4l03GDnPkEAKzfaUgT7Uk1T6TdOFw1treHZTiDAmARbHM9hbsFYXF9K8SjZrzm6xXQPrHMHSO3as80pbGmO25p+rupgruFTFHqCHDqbS3IDCWUFtfcNjtXHmrU2Omd0K6sFcOGBkQRmEGCNonSsu6RVsaa5IZK7DDUuHbcTyPmNR8RUNEeC8Hu4i5ltLJGpJOVR4tsJ5dtO2ktxEm9ka/0b+kl8AXtOvWWHJfKIDLcOUEhjyKqdO2NtaIdNumicQe21sNa6tWVg5Vg4YzEKTBkdo37qzP/AA1dweKtLeAknkQw2NR8WufxX9w8h/vSOpRtFXGUHpkQ4LB9dcCghY3neO4czRji/R7KoNgFgBqu7absO0c4/Qzlj2hvMg/n76N2Okly233lB57+M1OalfwjY3CqkvqUjisOuHyFHN5plgRlEnQAd4gGgjaGN9f0K36cYskZwqrJkuFAYEbnNG/hqeVCDZyK1wrle4xaTq0HYCdRRhkb7DZMVJPVZV41xbE4yDcRiq+yIJyiIgGBod6AshBggg9h0oqcY7Nqxjl2UcewtzDkXQGK6hvtAflTKVOiei1ZkLXtDxHzohesht6rX8PkuDmCRB99XsswKtHclJUbHg2GAwtpCzBYzZAxCksc0sBuYiiDKG+yh95/KsVjjl2zwBGhgVaw5yJ9dZ+JrPLpW3dnvYfxiGKCisfHv/o0+CBS+ht5Q+YKpgHVjl5+NdLfSuM9HmDYvDlv75CT2BTmJnlsK13GPSjZt3GRVLFXIYyIKgxK67nvHLnRji9PazL1fXLqmpaar6/oN6f2Otu2UEA5GMkgDUjmdB7NCsJ0My4cv1yNALCASCQCSJmD2SKmw/Ehj763Vi2qjKesh1kagKNAxOYaVQ4r0k9q2rE+sykyZI2gzE6b8hsBua8/NreRxR7XSzjLBjUHv/0DLmTmah6xZCW9WYgBRqSxMAeZqjfQMdFqXhuFKXbdwmMro2ncwNUUV3Z6GXPN36cV8zR+lq11OHwNrkivMdqraBPxPnWDuhrbFDEg6xqJgSPpXUOnjrimswoIAcLmEkZjbBnwPZ2VydjW/DNSW3Y+HzxaeqXclN6oy1NmnW7RYwoLHsAJPwq9mcYTW09EnDnvcRWCQirmuiYlQQwUjmMyr5VjWtwYOh7DofI11T0N4Y2RiLxjOQFRGAAMA659xqSIHv5VHLJRjbHhBzdI7Mx01qvevE+FULnE2JBJUCNU9rU9/Px7qiv8XAWQIMc6zrqILfc1+hMtXnjx5Vyrpw//AI7eIQAkaETJ5a866LZ4kLiM40yzm12jXc7COdc06UWrOIx0dY/r2w2dMrWpUkZS0bwBzqykppNdyUk42mWMDxhrdtUXEsANgbOY6kncXBO/ZSoT/wD5+/2XukcjH/dSq+nD4+6M3/p5+xkVbnz3nvqviGZjJJNeoaWesyRpbsqlKjubVaHfUOJYZadMm0VJop0bxq2sQrsNAdNRAbk0HQx8N+VC6QpmrVCxlpaaOt4rDWWvW2xbutu3JJXLmgjQmZ7tp3rHdJrth77PhVcWZAGcyxMat4EiveH8OmzbdnJXLmyaxp745U3BYfNh7un2ZH8on86lCGnYvkyKe/sBjUiHXc07CYcO4UsEB3ZsxA8QoJ8hVrqLasVzG4QSPVB1+tNKSRGMWxcJthn9bVVlyDtI298x5UVxtjrFVhJ0379yKt8K6NNeweIvWkhbS76lmbQlR2wksfdUfBcUqjI/M8+WlBfF7FV8IPtcPyk6TB08DyophEKq0j7JG07js7KsXcUhdlBE5Qfgf176q4q4yqT2jTXs7KKhTsLlsRdEuEWMXeNi+WTPpZuKYyXj7GYR6yEiCPDatra9B19VDftFprgOqZXCx3PvP8tcx4fxA2r+cbqwb3oQw+VfVOExq3LaXF2dVYeDAMPgapAlPc43xj0U44MVtKlxYBzh1QE8xDEHSqD+jXiBOUYcz257eXzz13jrK8L9lUtk9Jx7o/6KcatwNcFpAAd3zGTHJQaL4r0IW7pzPcUMfuho+ddIzU7OaRwTdsfdKjn+H9E5tYR7Fq6qsbguK8N6uiq+hnUhR8DyrRcP6KFcOLVzq2IB1KhhJBk+svaZo/n2qaaX0o8h9WaVWc24n6KWvXgwezaSIOVNSZJnKoUbEazQPFeiu6LmU37QQ/2kMTMwPU+uaK6txjGG2gI5mD4Vkrlp3u9ZdIKrlFvKuTKWdQTuSWA59+lQniiuD0cX4n1MYab2+SH4XgeEyhTa6xlaA5lmLfaOnsiRtyrLYv0LYR83VXr1shj7WRxl+6BA22BJPvrS/tZC+qDLD1m2MawJHb9fGn/tJyKZzjLJCLJkxrqOR5Ecq7Ro/h2MTblzuD+Feibhtshsj340/iPnSRvKqAs+OlarCcHsWgBas27Yk6W1CAHtOWJ251Dh+IpkDLDAamYVgPwgAaa+XOo8RxsQCmWMssxMwvbHnrt40rUpHbIvY3h1q8uW7bS4CDKuqtv3EGs/xbhy4dUFlAltZARRCiTJAG0zRS1xUGC2bUadmuoJ7Nqp3sb1quHBKZGcjTTKpgDXeYPZSek5bFITUHYNGMEaaneOflUb3ww1pcP6KYs+0UsJyLMLjwe1V0B/mosnRO0p/iXnfuUBPlJ+NT9DJLhGn18a7mN45wW9ih1eFnNILREATAzEnQazsSco050R4R6JFVhcv3ZudhAxAAiGEXFymeUgxPdJ2uE6qyuS1bCrM+J7STqTSu40nYx4Vvw9LKMaZhy5lOVkWD6PWrVtbdtsSqKAFUXrgAA/mpV7+0Hnr3wKVX9BkdaPl8sRXgapMYArkfrWmWrTEwqsT2QazrdWPJqPLJiojfeqHEFi4VGy6f71aa08GVIC7k6QezWqTYdt8rR2waKQHJSWwwV4K9rwUwhsbVyMCv8A6fzkfWrPA7U2mHajfHMKH37kYS0O0J85+lFejrBkaOSAe813cdGXwwhx2gj51pOj3DP2jHWsOmiuTnMDRFGZj4wD7yKEcRsZMVcUbBvnB+tdF9C3DM2KxN8icirbXxf1m+Cr51PQpPcZScVsbfGdFbVpfUvG1ZUaWQhZBI9YmGBYk6knXWuC9IVFvFXVttmVXIVoiQDoY5aV9IYy1mBB51xHp30cyXHdASZEqBO+kiPdRyQUGn5KvNPJHS+3GyMUuIMzOtWrnFmO/Z8e2oFwRPaDMQQZnsq7hujV10zEFR2FT7vOjRmlkjHli4dhhedLakZ7hgdgJOhJ5DWT4V9Q8MwC27NtFeQiKoPI5VAn4V889H+Fiw6sRNwwAddJgQvae+u/YBcttQeQFPBO2drUlswp1QpdR3n4VWDmalGJinpgtj3yqCTAA5namHEoBJKgHnIqHEXwyle2gd/gwPstA3ykZh7huKDjLsNHT/MzQHG2gfaHnTnxyDmKy9rgDc7seCyB3atr8KufuRoMXgTyBSB7/WqT9VdiunF/UyfimLS4AAe2hiYdYgzJiTEaCTprp7R2q6vArpH/AJ1sdkISP8wqrc6PXy8degXmQhzx3AkipShkl+0Vi8SIbOAtqZjMRsW12j8gasviABqY8KkTozbWc92/cPZnyf5APnUq8Ew6/Y6z/wBRi/uhjFBdPN8h9fHHhGeu8VtI3q6nmF1Yjsga0RwHDbl5Vb17a66XFysw/BuPhRwKLYHVqqr2KAo+HOoWvttOlaYYWluzPkyqTuiJ+B2Dq4Z409ogAifsqRB1qayVtoEtiFGwOs+M86hk8t/1pUd3FqqyzBR2kgfOrrGkQ1Nk9zEk71XY0FxPS6wPVQtdb7ttS3xrOcc9Ib2TlKC0YmLkloOxyim1xijtMmbomqFzilpCM9xV05kDasX0d4ueIG51mIuDJ9hQEkc+2BVvD4vA2zIy3GmNB1zE/HnXKbe6O0pGrt8UtMJVwQdiNqVYm900s5jGFJHaRaB8taVNrXkGlnOL/D1Zplp8a8XAKObf1H6VZFeV5ibPYeKD7I8Fw+zuNDqATpMST4mpAa8FKa4MIRgqiqPbig7gHxANC+JcMUIXX1Y3HLfl2UTJpr2s4K/eEedctgZIqUeAXGid35VfweNe3bdVUnPzB2otxPgiWhZAC5ncL7JJMDn2iYo/wjoqoBNwJmYzCrAGgG2w2pH1KirMawt7GCzszy/tEif0e6ui9DuL/suBfJ/5l+65k7KihUB7zKt5VluluHFrEFVUQVVg0a/dI8JX41d4Zfm0k8lGnvY/WrY56lqJTWnY1FvpHiN+ufz0/KqWLxbXGJdixPgKqrd7afn/AF7v96o9+SNsifBL2CnhYEAsB4n86ebn695pnW/r9eFMI0mIIJGknlWmwPTi+oAYrcHeIb+oVmlufryr0P8Aryrt0cqXBtLXT9gfWt+rzhiT7pFaXBcVS8me2ZGx5EHsI5VyY3tKovxe5aYG2WzToFfIx7h946bUym1yOtzt6vNJG51x/A+km4p9a4w7rqaf1DT41oeHekFiPXCup2ZNI8yQR76dTiNpOgg15MVnsH0zsPoWyn/FoPcdqKJxJXHqkHwM06pi0wmr8j7vdTDeIP617qpfto94p7YkHUaj9b11HFlmmoQ3Kof29RuR9fKsF0p6RXHvMiOVtrpC6Zu0nnv8qWUlBBUW2bbGcdtWR69xR2rMnyHOhbdK+s/+2sXLv+IjInmayOG4tgrcTbuXLgAzSCwDc94WrN7pw5EW7QQRAJbUfyqI+NDV5f5BoI8Q4ji+stLduJYW4Ym36xXxJ8Rzqxc4Jh7cvec3Y1JuPMd+UED4VgeJdImdh11+ddEkQJ02GvPc1Se7DRklpgnSe899LqV8WGmdLTpPg0Q9W4UfdW2y7dgyiuedN+IriCLgViFGUyQuZZnWByPfQ7GXrq/Zc91tf+oz8KEvxF1IbqisGSXLFoG4E7SJG1CWRtUdSRPwx7gLFbeVSDJAMaa/a3G4jvpo44hMagd8nyVf9q0a3AQCNQRIPcaynEeH5LjDWJkQOTbfHSpamPVbifj9ydNvwj6mlXtvgl1hIUAHUAsAfjSobnakW6RNMWnxUj1LEGp00yDXnuogs9diOw14l+aa+Xsqk2LUE8u7nRSsnOenk6vwsdZaR+0A+/Y/GaIKsVnugePN3B+t9h2QRp6ujD/NFHLiiCc2UDczp514841JodNNWjEeklj1llgPssp7wCD9aj4dIQDuE+Qo50g4ScTaAR0I3kjNoDrDfZ1HKhGDT1Z7a9LpZJxrwYOoTTstA1Kp/XlUM/r3U8PWwyEs6V6f18aiDafrur0t+vOiAdH68qYW/XlSLVGW/XlXHDHuRQ7EPLRGaZ59kdvOrdzWpTwz/wAJevj20ZFSfZhiuaRz3pJzUVuUxxtlItqdG3mRruAeXiaqpZEy3q/4gGQ9u4p37WQRmWQVUnKYIMCYB0I07RU37WnJiO54U7eJB1nny76FlaG2sWR7N0HuuCfdIg1Pa4swPs68jbb8yprzfv8AI061w4uCyWyQDBKqd940otpc7HJMI4fpq66dddWOTKx85Bp1zpSWGmKCnuKKfiJoTcwUbh1PeTp51CuHuT7YI7SJNMnfcH0CNzHuVPWYu4ykzJuQYjaQYj41Wt8UUhxbbMVAYls20wTJiY8apfsWQlsqOW7VOnZEbe730lsFLiuEVQAQ8MWzKTvB2IHu0oO2cErhJII5j/mHLX3+VBMfw/EsTJZlnQAjbvEgd1HsRYJt5UOUx6pAGn01+tDVuYld3tleZdcvyNKpKgyQJw/CDJDQI3nNHnAWaI4rFgKt0MWiU9QggsOZnTaKs/vO2dGu2++JI+Mio2xlkAhRnkzCJIkc9ABRsFEOE427iARmH2WQwfBlP0q5h8XdcevaC/zfSJofd4240SyV/Fp8APrVdOJXH0uXCk7FIAB/xc6O4Ng/myr6xA+A+NDsTj7LN9l2HkNe3bnQTE4Jlb1yzd80xQBsBQ0nagzdxnrGCsTpou3lSoeeIHsX4/nSptwGgTo4T/ar/Qf9VTp0XP8AfeVv/vpUqz0bPUkTDomD/bn3Wx/rqHHdFGVGZLucqCxVlCkgbwQx17jFeUqL2OU22Z4MTsB4mqOKs57iqurHfkKVKjdWw5FaS9zpPBMPawWDRrpYHmFLQWbWMo9X3/Gstx/pOL1z1VYJEBc7azzI227B76VKs2GClJyfJ2ebitKNlwGzkw9tewSfEmT86zS4zJfe0w0DEKffoDSpUOldzkJ1C+FF7OP17/yqSB+vGlSr0DANH68hS/XzpUqIBrfr41Cz/rzpUqJxGblQLirp6y1OVJEoSSCRzIUxuPhXtKpT5SK4+7CfR7h+HuP1V5GLuxi6GIggHKoUaAQO/X4LpH0Ot2BcbrfVRVYB1zE5yy5QVG8qNxzrylWObccqSfP+TZFJwba/dGR6tDGUctSPVg66CDry1olhcfdtABLlxR2B2jXXaYpUq2tJ7NGVNrgvL0jxA3ulvxKjfSaR48x9q3Zb+QqfgaVKl9DH4/Qb1JeRv70Q72Y/C5+RFUcdxBg38NJXmHIn4HUV5Spo4kuL/Ngc2yj+9GXT11X7qsDHcMw0HdNK3xLDk+uHJ7Xl/qR8KVKjSBbCVp7TjQKR+GPpUgwiDYEeBI+ExXlKuTDR6bX+JvfB+lVbnDlPJfIr8q9pUbBQxsNCwRK9syR56kd1UruCAMZo7NJpUqIrGfuw/eHxpUqVGjj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http://www.isimcourse.com/support/Portals/2/IMG_53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946196"/>
            <a:ext cx="4457700" cy="296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269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Instructional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10600" cy="3733800"/>
          </a:xfrm>
        </p:spPr>
        <p:txBody>
          <a:bodyPr/>
          <a:lstStyle/>
          <a:p>
            <a:pPr lvl="0"/>
            <a:r>
              <a:rPr lang="en-US" dirty="0"/>
              <a:t>Given a particular pedagogy, identify best practice instructional methods that maximize </a:t>
            </a:r>
            <a:r>
              <a:rPr lang="en-US" dirty="0" smtClean="0"/>
              <a:t>learning.</a:t>
            </a:r>
            <a:endParaRPr lang="en-US" dirty="0"/>
          </a:p>
          <a:p>
            <a:r>
              <a:rPr lang="en-US" dirty="0"/>
              <a:t>Identify  optimal, coherent systems within which instructional methods can achieve entry-level </a:t>
            </a:r>
            <a:r>
              <a:rPr lang="en-US" dirty="0" smtClean="0"/>
              <a:t>competency.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70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Questions: Instructional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3733800"/>
          </a:xfrm>
        </p:spPr>
        <p:txBody>
          <a:bodyPr/>
          <a:lstStyle/>
          <a:p>
            <a:pPr lvl="0"/>
            <a:r>
              <a:rPr lang="en-US" dirty="0"/>
              <a:t>Given the profession’s developing signature pedagogy, what instructional methods/strategies are a strong fit? Which are effective?</a:t>
            </a:r>
          </a:p>
          <a:p>
            <a:pPr lvl="0"/>
            <a:r>
              <a:rPr lang="en-US" dirty="0"/>
              <a:t>What constitutes “</a:t>
            </a:r>
            <a:r>
              <a:rPr lang="en-US" dirty="0" smtClean="0"/>
              <a:t>evidence-based” </a:t>
            </a:r>
            <a:r>
              <a:rPr lang="en-US" dirty="0"/>
              <a:t>in occupational </a:t>
            </a:r>
            <a:r>
              <a:rPr lang="en-US" dirty="0" smtClean="0"/>
              <a:t>therapy education?</a:t>
            </a:r>
            <a:endParaRPr lang="en-US" dirty="0"/>
          </a:p>
          <a:p>
            <a:pPr lvl="0"/>
            <a:r>
              <a:rPr lang="en-US" dirty="0"/>
              <a:t>What are the most effective instructional processes related to </a:t>
            </a:r>
            <a:r>
              <a:rPr lang="en-US" dirty="0" smtClean="0"/>
              <a:t>FW?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12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86800" cy="990600"/>
          </a:xfrm>
        </p:spPr>
        <p:txBody>
          <a:bodyPr/>
          <a:lstStyle/>
          <a:p>
            <a:r>
              <a:rPr lang="en-US" dirty="0" smtClean="0"/>
              <a:t>Research Category: </a:t>
            </a:r>
            <a:r>
              <a:rPr lang="en-US" dirty="0"/>
              <a:t>Learner Characteristics &amp; Competencies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839200" cy="37338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eatures </a:t>
            </a:r>
            <a:r>
              <a:rPr lang="en-US" dirty="0"/>
              <a:t>of the learner, including, but not limited to, age, abilities, experiential background, cultural background, etc. and how these characteristics </a:t>
            </a:r>
            <a:r>
              <a:rPr lang="en-US" dirty="0" smtClean="0"/>
              <a:t>interact with </a:t>
            </a:r>
            <a:r>
              <a:rPr lang="en-US" dirty="0"/>
              <a:t>the acquisition of competency</a:t>
            </a:r>
          </a:p>
          <a:p>
            <a:endParaRPr lang="en-US" dirty="0"/>
          </a:p>
        </p:txBody>
      </p:sp>
      <p:pic>
        <p:nvPicPr>
          <p:cNvPr id="4098" name="Picture 2" descr="https://encrypted-tbn3.gstatic.com/images?q=tbn:ANd9GcRkgW6HPK5T6wqMgjKBGUyt52-nvqC9DQacdKsjHm6ErNInUDZ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078" y="3886200"/>
            <a:ext cx="3077408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65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Started in 2011 </a:t>
            </a:r>
            <a:r>
              <a:rPr lang="en-US" dirty="0" smtClean="0"/>
              <a:t>– A number of groups working on higher education issues identified the need to establish an agreed upon agenda for the profession addressing research and scholarship in  occupational therapy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41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Learner Characteristics &amp;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3733800"/>
          </a:xfrm>
        </p:spPr>
        <p:txBody>
          <a:bodyPr/>
          <a:lstStyle/>
          <a:p>
            <a:pPr lvl="0"/>
            <a:r>
              <a:rPr lang="en-US" dirty="0" smtClean="0"/>
              <a:t>Identify </a:t>
            </a:r>
            <a:r>
              <a:rPr lang="en-US" dirty="0"/>
              <a:t>learner characteristics across diverse populations consistent with </a:t>
            </a:r>
            <a:r>
              <a:rPr lang="en-US" dirty="0" smtClean="0"/>
              <a:t>success.</a:t>
            </a:r>
            <a:endParaRPr lang="en-US" dirty="0"/>
          </a:p>
          <a:p>
            <a:pPr lvl="0"/>
            <a:r>
              <a:rPr lang="en-US" dirty="0"/>
              <a:t>Identify educational program characteristics and practices which effectively support </a:t>
            </a:r>
            <a:r>
              <a:rPr lang="en-US" dirty="0" smtClean="0"/>
              <a:t>diverse student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06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Learner Characteristics &amp;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3733800"/>
          </a:xfrm>
        </p:spPr>
        <p:txBody>
          <a:bodyPr/>
          <a:lstStyle/>
          <a:p>
            <a:pPr lvl="0"/>
            <a:r>
              <a:rPr lang="en-US" dirty="0"/>
              <a:t>Identify supports and barriers for collaborations among national data </a:t>
            </a:r>
            <a:r>
              <a:rPr lang="en-US" dirty="0" smtClean="0"/>
              <a:t>sources,</a:t>
            </a:r>
          </a:p>
          <a:p>
            <a:pPr lvl="0"/>
            <a:r>
              <a:rPr lang="en-US" dirty="0" smtClean="0"/>
              <a:t>Create </a:t>
            </a:r>
            <a:r>
              <a:rPr lang="en-US" dirty="0"/>
              <a:t>performance-based tools for measurement of different levels of </a:t>
            </a:r>
            <a:r>
              <a:rPr lang="en-US" dirty="0" smtClean="0"/>
              <a:t>competency.</a:t>
            </a:r>
          </a:p>
          <a:p>
            <a:pPr lvl="0"/>
            <a:r>
              <a:rPr lang="en-US" dirty="0" smtClean="0"/>
              <a:t>Identify behavioral</a:t>
            </a:r>
            <a:r>
              <a:rPr lang="en-US" dirty="0"/>
              <a:t>, social and professional entry level </a:t>
            </a:r>
            <a:r>
              <a:rPr lang="en-US" dirty="0" smtClean="0"/>
              <a:t>competencies.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67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Questions: Learner Characteristics &amp;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3733800"/>
          </a:xfrm>
        </p:spPr>
        <p:txBody>
          <a:bodyPr/>
          <a:lstStyle/>
          <a:p>
            <a:pPr lvl="0"/>
            <a:r>
              <a:rPr lang="en-US" dirty="0"/>
              <a:t>What is the trajectory by which students adapt to graduate education?</a:t>
            </a:r>
          </a:p>
          <a:p>
            <a:pPr lvl="0"/>
            <a:r>
              <a:rPr lang="en-US" dirty="0"/>
              <a:t>What administrative practices are related to </a:t>
            </a:r>
            <a:r>
              <a:rPr lang="en-US" dirty="0" smtClean="0"/>
              <a:t>successful </a:t>
            </a:r>
            <a:r>
              <a:rPr lang="en-US" dirty="0"/>
              <a:t>academic performances?</a:t>
            </a:r>
          </a:p>
          <a:p>
            <a:pPr lvl="0"/>
            <a:r>
              <a:rPr lang="en-US" dirty="0"/>
              <a:t>What are learner needs associated with successful performance on FW?</a:t>
            </a:r>
          </a:p>
          <a:p>
            <a:pPr lvl="0"/>
            <a:r>
              <a:rPr lang="en-US" dirty="0"/>
              <a:t>What is the longitudinal process of competency attainment from student to </a:t>
            </a:r>
            <a:r>
              <a:rPr lang="en-US" dirty="0" smtClean="0"/>
              <a:t>entry-level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10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990600"/>
          </a:xfrm>
        </p:spPr>
        <p:txBody>
          <a:bodyPr/>
          <a:lstStyle/>
          <a:p>
            <a:r>
              <a:rPr lang="en-US" dirty="0" smtClean="0"/>
              <a:t>Research Category: </a:t>
            </a:r>
            <a:r>
              <a:rPr lang="en-US" dirty="0"/>
              <a:t>Socialization to the Profession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33103"/>
            <a:ext cx="8696325" cy="37338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process by which students adopt as their own the knowledge, skills, culture and ethos of occupational therapy; building professional identity</a:t>
            </a:r>
          </a:p>
        </p:txBody>
      </p:sp>
      <p:pic>
        <p:nvPicPr>
          <p:cNvPr id="5122" name="Picture 2" descr="https://encrypted-tbn2.gstatic.com/images?q=tbn:ANd9GcSF63JaeajgQhX1vV9wGlg53TStb3o6EXKCAx-J8Qx5cAjlTe9Z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53857"/>
            <a:ext cx="336232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ourmansfieldandarea.org.uk/images/uploaded/scaled/BB_Copy1_4-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3151"/>
            <a:ext cx="5192486" cy="324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395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990600"/>
          </a:xfrm>
        </p:spPr>
        <p:txBody>
          <a:bodyPr/>
          <a:lstStyle/>
          <a:p>
            <a:r>
              <a:rPr lang="en-US" dirty="0" smtClean="0"/>
              <a:t>Major Research Goals: </a:t>
            </a:r>
            <a:r>
              <a:rPr lang="en-US" dirty="0"/>
              <a:t>Socialization to the Profession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3962400"/>
          </a:xfrm>
        </p:spPr>
        <p:txBody>
          <a:bodyPr/>
          <a:lstStyle/>
          <a:p>
            <a:pPr lvl="0"/>
            <a:r>
              <a:rPr lang="en-US" dirty="0"/>
              <a:t>Identify best educational practices for </a:t>
            </a:r>
            <a:r>
              <a:rPr lang="en-US" dirty="0" smtClean="0"/>
              <a:t>socialization </a:t>
            </a:r>
            <a:r>
              <a:rPr lang="en-US" dirty="0"/>
              <a:t>to the occupational therapy profession.</a:t>
            </a:r>
          </a:p>
          <a:p>
            <a:pPr lvl="0"/>
            <a:r>
              <a:rPr lang="en-US" dirty="0"/>
              <a:t>Identify the factors that shape professional identity and the development of occupation-centered and evidence-based practice. </a:t>
            </a:r>
          </a:p>
          <a:p>
            <a:r>
              <a:rPr lang="en-US" dirty="0"/>
              <a:t>Identify the points of influence for the professional socialization of OT educators.</a:t>
            </a:r>
          </a:p>
        </p:txBody>
      </p:sp>
    </p:spTree>
    <p:extLst>
      <p:ext uri="{BB962C8B-B14F-4D97-AF65-F5344CB8AC3E}">
        <p14:creationId xmlns:p14="http://schemas.microsoft.com/office/powerpoint/2010/main" val="4178071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990600"/>
          </a:xfrm>
        </p:spPr>
        <p:txBody>
          <a:bodyPr/>
          <a:lstStyle/>
          <a:p>
            <a:r>
              <a:rPr lang="en-US" dirty="0" smtClean="0"/>
              <a:t>Sample Question: </a:t>
            </a:r>
            <a:r>
              <a:rPr lang="en-US" dirty="0"/>
              <a:t>Socialization to the Profession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3962400"/>
          </a:xfrm>
        </p:spPr>
        <p:txBody>
          <a:bodyPr/>
          <a:lstStyle/>
          <a:p>
            <a:pPr lvl="0"/>
            <a:r>
              <a:rPr lang="en-US" dirty="0"/>
              <a:t>How do students assume an identity as an occupational therapists?</a:t>
            </a:r>
          </a:p>
          <a:p>
            <a:pPr lvl="0"/>
            <a:r>
              <a:rPr lang="en-US" dirty="0"/>
              <a:t>What educational approaches </a:t>
            </a:r>
            <a:endParaRPr lang="en-US" dirty="0" smtClean="0"/>
          </a:p>
          <a:p>
            <a:pPr lvl="1"/>
            <a:r>
              <a:rPr lang="en-US" dirty="0" smtClean="0"/>
              <a:t>facilitate </a:t>
            </a:r>
            <a:r>
              <a:rPr lang="en-US" dirty="0"/>
              <a:t>students’ professional </a:t>
            </a:r>
            <a:r>
              <a:rPr lang="en-US" dirty="0" smtClean="0"/>
              <a:t>identity?</a:t>
            </a:r>
            <a:endParaRPr lang="en-US" dirty="0"/>
          </a:p>
          <a:p>
            <a:pPr lvl="1"/>
            <a:r>
              <a:rPr lang="en-US" dirty="0" smtClean="0"/>
              <a:t>facilitate </a:t>
            </a:r>
            <a:r>
              <a:rPr lang="en-US" dirty="0"/>
              <a:t>students’ engagement with larger issues of the profession?</a:t>
            </a:r>
          </a:p>
        </p:txBody>
      </p:sp>
    </p:spTree>
    <p:extLst>
      <p:ext uri="{BB962C8B-B14F-4D97-AF65-F5344CB8AC3E}">
        <p14:creationId xmlns:p14="http://schemas.microsoft.com/office/powerpoint/2010/main" val="3098361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686800" cy="990600"/>
          </a:xfrm>
        </p:spPr>
        <p:txBody>
          <a:bodyPr/>
          <a:lstStyle/>
          <a:p>
            <a:r>
              <a:rPr lang="en-US" dirty="0" smtClean="0"/>
              <a:t>Research Category: Faculty </a:t>
            </a:r>
            <a:r>
              <a:rPr lang="en-US" dirty="0"/>
              <a:t>Development &amp;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3962400"/>
          </a:xfrm>
        </p:spPr>
        <p:txBody>
          <a:bodyPr/>
          <a:lstStyle/>
          <a:p>
            <a:r>
              <a:rPr lang="en-US" dirty="0"/>
              <a:t>The process by which educators/FW </a:t>
            </a:r>
            <a:r>
              <a:rPr lang="en-US" dirty="0" smtClean="0"/>
              <a:t>educators acquire/maintain </a:t>
            </a:r>
            <a:r>
              <a:rPr lang="en-US" dirty="0"/>
              <a:t>knowledge, skills and attitudes for </a:t>
            </a:r>
            <a:r>
              <a:rPr lang="en-US" dirty="0" smtClean="0"/>
              <a:t>… </a:t>
            </a:r>
            <a:endParaRPr lang="en-US" dirty="0"/>
          </a:p>
          <a:p>
            <a:pPr lvl="1"/>
            <a:r>
              <a:rPr lang="en-US" dirty="0" smtClean="0"/>
              <a:t>Teaching,</a:t>
            </a:r>
          </a:p>
          <a:p>
            <a:pPr lvl="1"/>
            <a:r>
              <a:rPr lang="en-US" dirty="0" smtClean="0"/>
              <a:t>Researching </a:t>
            </a:r>
            <a:r>
              <a:rPr lang="en-US" dirty="0"/>
              <a:t>occupational therapy </a:t>
            </a:r>
            <a:r>
              <a:rPr lang="en-US" dirty="0" smtClean="0"/>
              <a:t>education,</a:t>
            </a:r>
          </a:p>
          <a:p>
            <a:pPr lvl="1"/>
            <a:r>
              <a:rPr lang="en-US" dirty="0" smtClean="0"/>
              <a:t>An identity as OT educator</a:t>
            </a:r>
          </a:p>
          <a:p>
            <a:pPr lvl="1"/>
            <a:r>
              <a:rPr lang="en-US" dirty="0" smtClean="0"/>
              <a:t>Core ideas of occupation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6146" name="Picture 2" descr="https://encrypted-tbn0.gstatic.com/images?q=tbn:ANd9GcRlfm5GXYnjfR_ODTa-ST21WxtSd1qU_-BgVuSrFRL9c3nTORk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457700"/>
            <a:ext cx="3588608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997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Research Goals: Faculty </a:t>
            </a:r>
            <a:r>
              <a:rPr lang="en-US" dirty="0"/>
              <a:t>Development &amp;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3962400"/>
          </a:xfrm>
        </p:spPr>
        <p:txBody>
          <a:bodyPr/>
          <a:lstStyle/>
          <a:p>
            <a:r>
              <a:rPr lang="en-US" dirty="0"/>
              <a:t>Effective Education</a:t>
            </a:r>
          </a:p>
          <a:p>
            <a:pPr lvl="1"/>
            <a:r>
              <a:rPr lang="en-US" dirty="0" smtClean="0"/>
              <a:t>Effective </a:t>
            </a:r>
            <a:r>
              <a:rPr lang="en-US" dirty="0"/>
              <a:t>methods to prepare </a:t>
            </a:r>
            <a:r>
              <a:rPr lang="en-US" dirty="0" smtClean="0"/>
              <a:t>faculty </a:t>
            </a:r>
            <a:r>
              <a:rPr lang="en-US" dirty="0"/>
              <a:t>to implement best practices in OT education.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ontinuum </a:t>
            </a:r>
            <a:r>
              <a:rPr lang="en-US" dirty="0"/>
              <a:t>of educator competencies from clinician to master </a:t>
            </a:r>
            <a:r>
              <a:rPr lang="en-US" dirty="0" smtClean="0"/>
              <a:t>educator. 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7245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90600"/>
          </a:xfrm>
        </p:spPr>
        <p:txBody>
          <a:bodyPr/>
          <a:lstStyle/>
          <a:p>
            <a:r>
              <a:rPr lang="en-US" dirty="0" smtClean="0"/>
              <a:t>Major Research Goals: Faculty </a:t>
            </a:r>
            <a:r>
              <a:rPr lang="en-US" dirty="0"/>
              <a:t>Development &amp;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3962400"/>
          </a:xfrm>
        </p:spPr>
        <p:txBody>
          <a:bodyPr/>
          <a:lstStyle/>
          <a:p>
            <a:r>
              <a:rPr lang="en-US" dirty="0"/>
              <a:t>Effective Research</a:t>
            </a:r>
          </a:p>
          <a:p>
            <a:pPr lvl="1"/>
            <a:r>
              <a:rPr lang="en-US" dirty="0"/>
              <a:t>Identify trajectories and supports by which educators become </a:t>
            </a:r>
            <a:r>
              <a:rPr lang="en-US" dirty="0" smtClean="0"/>
              <a:t>researchers.</a:t>
            </a:r>
            <a:endParaRPr lang="en-US" dirty="0"/>
          </a:p>
          <a:p>
            <a:pPr lvl="1"/>
            <a:r>
              <a:rPr lang="en-US" dirty="0"/>
              <a:t>Identify  processes that support ongoing scholarship of teaching and </a:t>
            </a:r>
            <a:r>
              <a:rPr lang="en-US" dirty="0" smtClean="0"/>
              <a:t>learning.</a:t>
            </a:r>
            <a:endParaRPr lang="en-US" dirty="0"/>
          </a:p>
          <a:p>
            <a:pPr lvl="1"/>
            <a:r>
              <a:rPr lang="en-US" dirty="0"/>
              <a:t>Pilot educational research training </a:t>
            </a:r>
            <a:r>
              <a:rPr lang="en-US" dirty="0" smtClean="0"/>
              <a:t>programs.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0037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Questions: Faculty </a:t>
            </a:r>
            <a:r>
              <a:rPr lang="en-US" dirty="0"/>
              <a:t>Development &amp;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3962400"/>
          </a:xfrm>
        </p:spPr>
        <p:txBody>
          <a:bodyPr/>
          <a:lstStyle/>
          <a:p>
            <a:pPr lvl="0"/>
            <a:r>
              <a:rPr lang="en-US" dirty="0"/>
              <a:t>L</a:t>
            </a:r>
            <a:r>
              <a:rPr lang="en-US" dirty="0" smtClean="0"/>
              <a:t>ongitudinal </a:t>
            </a:r>
            <a:r>
              <a:rPr lang="en-US" dirty="0"/>
              <a:t>process of competency attainment from practitioner to educator? </a:t>
            </a:r>
            <a:r>
              <a:rPr lang="en-US" dirty="0" smtClean="0"/>
              <a:t>What </a:t>
            </a:r>
            <a:r>
              <a:rPr lang="en-US" dirty="0"/>
              <a:t>constitutes “valuing” and “recognizing” educational research?</a:t>
            </a:r>
          </a:p>
          <a:p>
            <a:pPr lvl="0"/>
            <a:r>
              <a:rPr lang="en-US" dirty="0"/>
              <a:t>What processes are </a:t>
            </a:r>
            <a:r>
              <a:rPr lang="en-US" dirty="0" smtClean="0"/>
              <a:t>effective </a:t>
            </a:r>
            <a:r>
              <a:rPr lang="en-US" dirty="0"/>
              <a:t>for building capacity in educational research?</a:t>
            </a:r>
          </a:p>
          <a:p>
            <a:pPr lvl="0"/>
            <a:r>
              <a:rPr lang="en-US" dirty="0"/>
              <a:t>B</a:t>
            </a:r>
            <a:r>
              <a:rPr lang="en-US" dirty="0" smtClean="0"/>
              <a:t>est </a:t>
            </a:r>
            <a:r>
              <a:rPr lang="en-US" dirty="0"/>
              <a:t>practice in faculty development?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081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038600"/>
          </a:xfrm>
        </p:spPr>
        <p:txBody>
          <a:bodyPr/>
          <a:lstStyle/>
          <a:p>
            <a:r>
              <a:rPr lang="en-US" b="1" dirty="0" smtClean="0"/>
              <a:t>Need for outcomes </a:t>
            </a:r>
            <a:r>
              <a:rPr lang="en-US" dirty="0" smtClean="0"/>
              <a:t>to address:</a:t>
            </a:r>
          </a:p>
          <a:p>
            <a:pPr lvl="1"/>
            <a:r>
              <a:rPr lang="en-US" dirty="0" smtClean="0"/>
              <a:t>Higher education agenda in the USA</a:t>
            </a:r>
          </a:p>
          <a:p>
            <a:pPr lvl="1"/>
            <a:r>
              <a:rPr lang="en-US" dirty="0" smtClean="0"/>
              <a:t>Emerging education delivery models</a:t>
            </a:r>
          </a:p>
          <a:p>
            <a:pPr lvl="1"/>
            <a:r>
              <a:rPr lang="en-US" dirty="0" smtClean="0"/>
              <a:t>Fieldwork needs</a:t>
            </a:r>
          </a:p>
          <a:p>
            <a:pPr lvl="1"/>
            <a:r>
              <a:rPr lang="en-US" dirty="0" smtClean="0"/>
              <a:t>Entry-level degrees</a:t>
            </a:r>
          </a:p>
          <a:p>
            <a:pPr lvl="1"/>
            <a:r>
              <a:rPr lang="en-US" dirty="0"/>
              <a:t>Entry-level versus post-entry competencies to address the changing occupational needs of society and the healthcare agenda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82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75568" y="1603829"/>
            <a:ext cx="6858000" cy="1828800"/>
          </a:xfrm>
          <a:prstGeom prst="rect">
            <a:avLst/>
          </a:prstGeom>
          <a:solidFill>
            <a:srgbClr val="4268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>The Research Agenda </a:t>
            </a:r>
          </a:p>
          <a:p>
            <a:pPr algn="ctr"/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>for Occupational Therapy </a:t>
            </a:r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>Education</a:t>
            </a:r>
          </a:p>
          <a:p>
            <a:pPr algn="ctr"/>
            <a:r>
              <a:rPr lang="en-US" altLang="en-US" sz="1600" b="1" dirty="0" smtClean="0">
                <a:solidFill>
                  <a:schemeClr val="bg1"/>
                </a:solidFill>
                <a:latin typeface="Arial" charset="0"/>
              </a:rPr>
              <a:t>AOT/ NBCOT 2013 Education Summit</a:t>
            </a:r>
          </a:p>
          <a:p>
            <a:pPr algn="ctr"/>
            <a:r>
              <a:rPr lang="en-US" altLang="en-US" sz="1600" b="1" dirty="0" smtClean="0">
                <a:solidFill>
                  <a:schemeClr val="bg1"/>
                </a:solidFill>
                <a:latin typeface="Arial" charset="0"/>
              </a:rPr>
              <a:t>October  5,2013</a:t>
            </a:r>
            <a:endParaRPr lang="en-US" alt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2282825" y="1600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308225" y="3505200"/>
            <a:ext cx="6858000" cy="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282825" y="1600200"/>
            <a:ext cx="0" cy="1828800"/>
          </a:xfrm>
          <a:prstGeom prst="line">
            <a:avLst/>
          </a:prstGeom>
          <a:noFill/>
          <a:ln w="9525">
            <a:solidFill>
              <a:srgbClr val="FFEA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16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62075"/>
          </a:xfrm>
        </p:spPr>
        <p:txBody>
          <a:bodyPr/>
          <a:lstStyle/>
          <a:p>
            <a:r>
              <a:rPr lang="en-US" dirty="0" err="1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4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a work group: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3733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Janice P. Burke, PhD, OTR, FAOTA.</a:t>
            </a:r>
          </a:p>
          <a:p>
            <a:pPr marL="0" indent="0" algn="ctr">
              <a:buNone/>
            </a:pPr>
            <a:r>
              <a:rPr lang="en-US" dirty="0"/>
              <a:t>Andrea </a:t>
            </a:r>
            <a:r>
              <a:rPr lang="en-US" dirty="0" err="1"/>
              <a:t>Bilics</a:t>
            </a:r>
            <a:r>
              <a:rPr lang="en-US" dirty="0"/>
              <a:t>, PhD, OTR/L, FAOTA.</a:t>
            </a:r>
          </a:p>
          <a:p>
            <a:pPr marL="0" indent="0" algn="ctr">
              <a:buNone/>
            </a:pPr>
            <a:r>
              <a:rPr lang="en-US" dirty="0"/>
              <a:t>Ellen Cohn, ScD, OTR/L, FAOTA,.</a:t>
            </a:r>
          </a:p>
          <a:p>
            <a:pPr marL="0" indent="0" algn="ctr">
              <a:buNone/>
            </a:pPr>
            <a:r>
              <a:rPr lang="en-US" dirty="0"/>
              <a:t>Gupta, PhD, OTR/L, FAOTA.</a:t>
            </a:r>
          </a:p>
          <a:p>
            <a:pPr marL="0" indent="0" algn="ctr">
              <a:buNone/>
            </a:pPr>
            <a:r>
              <a:rPr lang="en-US" dirty="0"/>
              <a:t>Debra Hanson, PhD, OTR.</a:t>
            </a:r>
          </a:p>
          <a:p>
            <a:pPr marL="0" indent="0" algn="ctr">
              <a:buNone/>
            </a:pPr>
            <a:r>
              <a:rPr lang="en-US" dirty="0"/>
              <a:t>Barb Hooper, PhD, OTR, FAOTA.</a:t>
            </a:r>
          </a:p>
          <a:p>
            <a:pPr marL="0" indent="0" algn="ctr">
              <a:buNone/>
            </a:pPr>
            <a:r>
              <a:rPr lang="en-US" dirty="0"/>
              <a:t>Neil Harvison, PhD, OTR/L, FAOTA.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4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3733800"/>
          </a:xfrm>
        </p:spPr>
        <p:txBody>
          <a:bodyPr/>
          <a:lstStyle/>
          <a:p>
            <a:r>
              <a:rPr lang="en-US" b="1" dirty="0" smtClean="0"/>
              <a:t>Data gathering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e-mail survey  to 2,255 faculty members- 520 (23%) responded.</a:t>
            </a:r>
            <a:endParaRPr lang="en-US" dirty="0"/>
          </a:p>
          <a:p>
            <a:pPr lvl="1"/>
            <a:r>
              <a:rPr lang="en-US" dirty="0" smtClean="0"/>
              <a:t>Review of existing data: for example…. </a:t>
            </a:r>
            <a:endParaRPr lang="en-US" sz="1200" dirty="0"/>
          </a:p>
          <a:p>
            <a:pPr marL="457200" lvl="1" indent="0">
              <a:buNone/>
            </a:pPr>
            <a:r>
              <a:rPr lang="en-US" sz="1400" b="1" dirty="0" smtClean="0"/>
              <a:t>	An </a:t>
            </a:r>
            <a:r>
              <a:rPr lang="en-US" sz="1400" b="1" dirty="0"/>
              <a:t>international systematic mapping review of educational approaches and teaching </a:t>
            </a:r>
            <a:r>
              <a:rPr lang="en-US" sz="1400" b="1" dirty="0" smtClean="0"/>
              <a:t>	methods </a:t>
            </a:r>
            <a:r>
              <a:rPr lang="en-US" sz="1400" b="1" dirty="0"/>
              <a:t>in </a:t>
            </a:r>
            <a:r>
              <a:rPr lang="en-US" sz="1400" b="1" dirty="0" smtClean="0"/>
              <a:t>	occupational </a:t>
            </a:r>
            <a:r>
              <a:rPr lang="en-US" sz="1400" b="1" dirty="0"/>
              <a:t>therapy.</a:t>
            </a:r>
          </a:p>
          <a:p>
            <a:pPr marL="0" indent="0">
              <a:buNone/>
            </a:pPr>
            <a:r>
              <a:rPr lang="en-US" sz="1400" b="1" dirty="0" smtClean="0"/>
              <a:t>	Authors</a:t>
            </a:r>
            <a:r>
              <a:rPr lang="en-US" sz="1400" b="1" dirty="0"/>
              <a:t>: </a:t>
            </a:r>
            <a:r>
              <a:rPr lang="en-US" sz="1400" dirty="0"/>
              <a:t>Hooper, Barbara; King, Robin; Wood, Wendy; </a:t>
            </a:r>
            <a:r>
              <a:rPr lang="en-US" sz="1400" dirty="0" err="1"/>
              <a:t>Bilics</a:t>
            </a:r>
            <a:r>
              <a:rPr lang="en-US" sz="1400" dirty="0"/>
              <a:t>, Andrea; Gupta, Jyothi</a:t>
            </a:r>
          </a:p>
          <a:p>
            <a:pPr marL="0" indent="0">
              <a:buNone/>
            </a:pPr>
            <a:r>
              <a:rPr lang="en-US" sz="1400" b="1" dirty="0" smtClean="0"/>
              <a:t>	Source</a:t>
            </a:r>
            <a:r>
              <a:rPr lang="en-US" sz="1400" b="1" dirty="0"/>
              <a:t>:</a:t>
            </a:r>
            <a:r>
              <a:rPr lang="en-US" sz="1400" dirty="0"/>
              <a:t> </a:t>
            </a:r>
            <a:r>
              <a:rPr lang="en-US" sz="1400" dirty="0">
                <a:hlinkClick r:id="rId2" action="ppaction://hlinkfile" tooltip="The British Journal of Occupational Therapy"/>
              </a:rPr>
              <a:t>The British Journal of Occupational Therapy</a:t>
            </a:r>
            <a:r>
              <a:rPr lang="en-US" sz="1400" dirty="0"/>
              <a:t>, Volume 76, Number 1, January 2013 , pp. </a:t>
            </a:r>
            <a:r>
              <a:rPr lang="en-US" sz="1400" dirty="0" smtClean="0"/>
              <a:t>	9-22(14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b="1" dirty="0" smtClean="0"/>
              <a:t>	Publisher</a:t>
            </a:r>
            <a:r>
              <a:rPr lang="en-US" sz="1400" b="1" dirty="0"/>
              <a:t>: </a:t>
            </a:r>
            <a:r>
              <a:rPr lang="en-US" sz="1400" dirty="0">
                <a:hlinkClick r:id="rId3" action="ppaction://hlinkfile" tooltip="publisher"/>
              </a:rPr>
              <a:t>College of Occupational Therapists</a:t>
            </a:r>
            <a:endParaRPr lang="en-US" sz="14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789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3733800"/>
          </a:xfrm>
        </p:spPr>
        <p:txBody>
          <a:bodyPr/>
          <a:lstStyle/>
          <a:p>
            <a:r>
              <a:rPr lang="en-US" b="1" dirty="0" smtClean="0"/>
              <a:t>Workshop I: Indianapolis 2012</a:t>
            </a:r>
          </a:p>
          <a:p>
            <a:pPr lvl="1"/>
            <a:r>
              <a:rPr lang="en-US" dirty="0" smtClean="0"/>
              <a:t>Over 130 academics participated.</a:t>
            </a:r>
          </a:p>
          <a:p>
            <a:pPr lvl="1"/>
            <a:r>
              <a:rPr lang="en-US" dirty="0" smtClean="0"/>
              <a:t>Developed  </a:t>
            </a:r>
            <a:r>
              <a:rPr lang="en-US" dirty="0"/>
              <a:t>a framework for understanding the needs and priorities in education	</a:t>
            </a:r>
          </a:p>
          <a:p>
            <a:pPr lvl="1"/>
            <a:r>
              <a:rPr lang="en-US" dirty="0" smtClean="0"/>
              <a:t>Identified </a:t>
            </a:r>
            <a:r>
              <a:rPr lang="en-US" dirty="0"/>
              <a:t>the research questions/concerns: </a:t>
            </a:r>
          </a:p>
          <a:p>
            <a:pPr lvl="2"/>
            <a:r>
              <a:rPr lang="en-US" dirty="0"/>
              <a:t>What is the conceptual framework for OT </a:t>
            </a:r>
            <a:r>
              <a:rPr lang="en-US" dirty="0" smtClean="0"/>
              <a:t>education? What </a:t>
            </a:r>
            <a:r>
              <a:rPr lang="en-US" dirty="0"/>
              <a:t>is the signature </a:t>
            </a:r>
            <a:r>
              <a:rPr lang="en-US" dirty="0" smtClean="0"/>
              <a:t>pedagogy? What </a:t>
            </a:r>
            <a:r>
              <a:rPr lang="en-US" dirty="0"/>
              <a:t>is our capacity for education </a:t>
            </a:r>
            <a:r>
              <a:rPr lang="en-US" dirty="0" smtClean="0"/>
              <a:t>research? What </a:t>
            </a:r>
            <a:r>
              <a:rPr lang="en-US" dirty="0"/>
              <a:t>are the most effective instructional methods?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2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Workshop II: San Diego 2013</a:t>
            </a:r>
          </a:p>
          <a:p>
            <a:pPr lvl="1"/>
            <a:r>
              <a:rPr lang="en-US" dirty="0"/>
              <a:t>Using questions generated by </a:t>
            </a:r>
            <a:r>
              <a:rPr lang="en-US" dirty="0" smtClean="0"/>
              <a:t>the participants in the 2012 workshop created </a:t>
            </a:r>
            <a:r>
              <a:rPr lang="en-US" dirty="0"/>
              <a:t>goals for a </a:t>
            </a:r>
            <a:r>
              <a:rPr lang="en-US" dirty="0" smtClean="0"/>
              <a:t>broad </a:t>
            </a:r>
            <a:r>
              <a:rPr lang="en-US" dirty="0"/>
              <a:t>Research Agenda for OT </a:t>
            </a:r>
            <a:r>
              <a:rPr lang="en-US" dirty="0" smtClean="0"/>
              <a:t>education.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854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752600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Research Agenda for OT Education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645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Agenda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81199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6 Research Categories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Bent-Up Arrow 6"/>
          <p:cNvSpPr/>
          <p:nvPr/>
        </p:nvSpPr>
        <p:spPr bwMode="auto">
          <a:xfrm rot="5400000">
            <a:off x="1257300" y="2404633"/>
            <a:ext cx="1371600" cy="1600200"/>
          </a:xfrm>
          <a:prstGeom prst="bent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9100" y="3164114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Major Research Goals for Each Category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Bent-Up Arrow 8"/>
          <p:cNvSpPr/>
          <p:nvPr/>
        </p:nvSpPr>
        <p:spPr bwMode="auto">
          <a:xfrm rot="5400000">
            <a:off x="3543300" y="4192607"/>
            <a:ext cx="1371600" cy="1600200"/>
          </a:xfrm>
          <a:prstGeom prst="bent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8400" y="5095573"/>
            <a:ext cx="436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Sample Research Questions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96190"/>
      </p:ext>
    </p:extLst>
  </p:cSld>
  <p:clrMapOvr>
    <a:masterClrMapping/>
  </p:clrMapOvr>
</p:sld>
</file>

<file path=ppt/theme/theme1.xml><?xml version="1.0" encoding="utf-8"?>
<a:theme xmlns:a="http://schemas.openxmlformats.org/drawingml/2006/main" name="AOTA PPT Master Template 2">
  <a:themeElements>
    <a:clrScheme name="AOTA PPT Master Template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OTA PPT Master Template 2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AOTA PPT Master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TA PPT Master Template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TA PPT Master Template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TA PPT Master Template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TA PPT Master Template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TA PPT Master Template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TA PPT Master Template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AOTA PPT Master Template 2</Template>
  <TotalTime>1672</TotalTime>
  <Words>1061</Words>
  <Application>Microsoft Office PowerPoint</Application>
  <PresentationFormat>On-screen Show (4:3)</PresentationFormat>
  <Paragraphs>140</Paragraphs>
  <Slides>32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AOTA PPT Master Template 2</vt:lpstr>
      <vt:lpstr>PowerPoint Presentation</vt:lpstr>
      <vt:lpstr>Background</vt:lpstr>
      <vt:lpstr>Rationale:</vt:lpstr>
      <vt:lpstr>Identified a work group:</vt:lpstr>
      <vt:lpstr>Process</vt:lpstr>
      <vt:lpstr>Process</vt:lpstr>
      <vt:lpstr>Process</vt:lpstr>
      <vt:lpstr>Research Agenda for OT Education</vt:lpstr>
      <vt:lpstr>Overview of the Agenda</vt:lpstr>
      <vt:lpstr>Research Category: Theory Building</vt:lpstr>
      <vt:lpstr>Major Research Goals: Theory Building</vt:lpstr>
      <vt:lpstr>Sample Questions: Theory Building</vt:lpstr>
      <vt:lpstr>Research Category: Pedagogy</vt:lpstr>
      <vt:lpstr>Major Research Goals: Pedagogy</vt:lpstr>
      <vt:lpstr>Sample Questions: Pedagogy</vt:lpstr>
      <vt:lpstr>Research Category: Instructional Methods </vt:lpstr>
      <vt:lpstr>Major Research Goals: Instructional Methods</vt:lpstr>
      <vt:lpstr>Sample Questions: Instructional Methods</vt:lpstr>
      <vt:lpstr>Research Category: Learner Characteristics &amp; Competencies </vt:lpstr>
      <vt:lpstr>Major Research Goals: Learner Characteristics &amp; Competencies</vt:lpstr>
      <vt:lpstr>Major Research Goals: Learner Characteristics &amp; Competencies</vt:lpstr>
      <vt:lpstr>Sample Questions: Learner Characteristics &amp; Competencies</vt:lpstr>
      <vt:lpstr>Research Category: Socialization to the Profession </vt:lpstr>
      <vt:lpstr>Major Research Goals: Socialization to the Profession </vt:lpstr>
      <vt:lpstr>Sample Question: Socialization to the Profession </vt:lpstr>
      <vt:lpstr>Research Category: Faculty Development &amp; Resources </vt:lpstr>
      <vt:lpstr>Major Research Goals: Faculty Development &amp; Resources </vt:lpstr>
      <vt:lpstr>Major Research Goals: Faculty Development &amp; Resources </vt:lpstr>
      <vt:lpstr>Sample Questions: Faculty Development &amp; Resources </vt:lpstr>
      <vt:lpstr>PowerPoint Presentation</vt:lpstr>
      <vt:lpstr>Overview</vt:lpstr>
      <vt:lpstr>OverView</vt:lpstr>
    </vt:vector>
  </TitlesOfParts>
  <Company>AOTA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ritcheym</dc:creator>
  <cp:lastModifiedBy>Cohn, Ellen S</cp:lastModifiedBy>
  <cp:revision>64</cp:revision>
  <cp:lastPrinted>2001-09-26T12:09:55Z</cp:lastPrinted>
  <dcterms:created xsi:type="dcterms:W3CDTF">2008-09-25T13:27:36Z</dcterms:created>
  <dcterms:modified xsi:type="dcterms:W3CDTF">2013-11-20T20:33:48Z</dcterms:modified>
</cp:coreProperties>
</file>