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7DD21D-1B75-4EF8-B25A-5DD178B6514C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4153778-6018-47FF-A795-0DD52AADB5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ACOTE Updates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Pamela Roberts, </a:t>
            </a:r>
            <a:r>
              <a:rPr lang="en-US" dirty="0" smtClean="0"/>
              <a:t>Ph.D</a:t>
            </a:r>
            <a:r>
              <a:rPr lang="en-US" dirty="0"/>
              <a:t>., OTR/L, SCFES, </a:t>
            </a:r>
            <a:r>
              <a:rPr lang="en-US" dirty="0" smtClean="0"/>
              <a:t>FAOTA, CPHQ</a:t>
            </a:r>
            <a:r>
              <a:rPr lang="en-US" dirty="0"/>
              <a:t>, </a:t>
            </a:r>
            <a:r>
              <a:rPr lang="en-US" dirty="0" smtClean="0"/>
              <a:t>FNAP</a:t>
            </a:r>
          </a:p>
          <a:p>
            <a:r>
              <a:rPr lang="en-US" dirty="0" smtClean="0"/>
              <a:t>ACOTE Chairperson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9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ACOTE UPDATES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114781"/>
              </p:ext>
            </p:extLst>
          </p:nvPr>
        </p:nvGraphicFramePr>
        <p:xfrm>
          <a:off x="381000" y="1524002"/>
          <a:ext cx="8458200" cy="4735169"/>
        </p:xfrm>
        <a:graphic>
          <a:graphicData uri="http://schemas.openxmlformats.org/drawingml/2006/table">
            <a:tbl>
              <a:tblPr/>
              <a:tblGrid>
                <a:gridCol w="3226586"/>
                <a:gridCol w="1269009"/>
                <a:gridCol w="1269009"/>
                <a:gridCol w="1346798"/>
                <a:gridCol w="1346798"/>
              </a:tblGrid>
              <a:tr h="6884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Program </a:t>
                      </a: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Status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 Doctoral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 Master’s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OTA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117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Accredited Programs</a:t>
                      </a:r>
                      <a:b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NOTE: 11 of the accredited OTM programs are transitioning to the </a:t>
                      </a:r>
                      <a:r>
                        <a:rPr lang="en-US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OTD*</a:t>
                      </a:r>
                      <a:endParaRPr lang="en-US" sz="1000" b="1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155*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220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b="0" kern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US" sz="1000" b="0" kern="1400" baseline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Accredited Additional Locations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Candidate Programs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Developing Additional Locations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Applicant Programs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5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Applicant Additional Locations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48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71830400" algn="dec"/>
                        </a:tabLst>
                      </a:pPr>
                      <a:r>
                        <a:rPr lang="en-US" sz="1000" b="1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97433600" algn="dec"/>
                        </a:tabLst>
                      </a:pPr>
                      <a:r>
                        <a:rPr lang="en-US" sz="1000" b="1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196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41732000" algn="dec"/>
                        </a:tabLst>
                      </a:pPr>
                      <a:r>
                        <a:rPr lang="en-US" sz="1000" b="1" kern="140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US" sz="1000" kern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1" algn="dec"/>
                        </a:tabLst>
                      </a:pPr>
                      <a:r>
                        <a:rPr lang="en-US" sz="1000" b="1" kern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510</a:t>
                      </a:r>
                      <a:endParaRPr lang="en-US" sz="1000" kern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2570163" y="8466138"/>
            <a:ext cx="5980112" cy="2946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76800" y="2209800"/>
            <a:ext cx="1295400" cy="914400"/>
          </a:xfrm>
          <a:prstGeom prst="rect">
            <a:avLst/>
          </a:prstGeom>
          <a:noFill/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1400" y="5638800"/>
            <a:ext cx="5257800" cy="609600"/>
          </a:xfrm>
          <a:prstGeom prst="rect">
            <a:avLst/>
          </a:prstGeom>
          <a:noFill/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3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NEWSLETTERS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be sure to read each </a:t>
            </a:r>
            <a:r>
              <a:rPr lang="en-US" b="1" dirty="0" smtClean="0"/>
              <a:t>PD Newsletter</a:t>
            </a:r>
            <a:r>
              <a:rPr lang="en-US" dirty="0" smtClean="0"/>
              <a:t>, which is distributed after every ACOTE meeting for the most up to date information regarding </a:t>
            </a:r>
            <a:r>
              <a:rPr lang="en-US" b="1" dirty="0" smtClean="0"/>
              <a:t>Standards’ Interpretations and policy changes.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Beginning in fall 2016, the </a:t>
            </a:r>
            <a:r>
              <a:rPr lang="en-US" b="1" dirty="0" smtClean="0"/>
              <a:t>PD Newsletter is now being distributed to all AFWC’s </a:t>
            </a:r>
            <a:r>
              <a:rPr lang="en-US" dirty="0" smtClean="0"/>
              <a:t>to keep them abreast of the latest ACOTE updates.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current and most recent publications of the </a:t>
            </a:r>
            <a:r>
              <a:rPr lang="en-US" b="1" dirty="0" smtClean="0"/>
              <a:t>PD Newsletters are posted on acoteonline.org</a:t>
            </a:r>
            <a:r>
              <a:rPr lang="en-US" dirty="0" smtClean="0"/>
              <a:t> under “Announcements and Newsletters” – these date back to 2012.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1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INTERIM REPORTS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ACOTE recognized the increased burden on programs with the Interim Reports and made </a:t>
            </a:r>
            <a:r>
              <a:rPr lang="en-US" b="1" dirty="0"/>
              <a:t>substantial changes to the Interim Reports due in 2017. 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ACOTE </a:t>
            </a:r>
            <a:r>
              <a:rPr lang="en-US" b="1" dirty="0"/>
              <a:t>removed 12 standards </a:t>
            </a:r>
            <a:r>
              <a:rPr lang="en-US" dirty="0"/>
              <a:t>from the Interim </a:t>
            </a:r>
            <a:r>
              <a:rPr lang="en-US" dirty="0" smtClean="0"/>
              <a:t>Report and for </a:t>
            </a:r>
            <a:r>
              <a:rPr lang="en-US" b="1" dirty="0" smtClean="0"/>
              <a:t>programs that </a:t>
            </a:r>
            <a:r>
              <a:rPr lang="en-US" b="1" dirty="0"/>
              <a:t>have already reported through their self-study</a:t>
            </a:r>
            <a:r>
              <a:rPr lang="en-US" dirty="0"/>
              <a:t> using the 2011 ACOTE Standards, ACOTE </a:t>
            </a:r>
            <a:r>
              <a:rPr lang="en-US" b="1" dirty="0"/>
              <a:t>will not require a response for the 12 B </a:t>
            </a:r>
            <a:r>
              <a:rPr lang="en-US" b="1" dirty="0" smtClean="0"/>
              <a:t>Standards.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year </a:t>
            </a:r>
            <a:r>
              <a:rPr lang="en-US" b="1" dirty="0" smtClean="0"/>
              <a:t>ACOTE will also conduct a </a:t>
            </a:r>
            <a:r>
              <a:rPr lang="en-US" b="1" dirty="0"/>
              <a:t>phone conference to review the Interim Report and the expectations of the report.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7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ANNUAL REPORTS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 addition to the routine data collected annually, all programs should be aware that ACOTE will request information regarding each program’s:</a:t>
            </a:r>
          </a:p>
          <a:p>
            <a:endParaRPr lang="en-US" dirty="0"/>
          </a:p>
          <a:p>
            <a:pPr lvl="1"/>
            <a:r>
              <a:rPr lang="en-US" b="1" dirty="0" smtClean="0"/>
              <a:t>Website</a:t>
            </a:r>
            <a:r>
              <a:rPr lang="en-US" dirty="0" smtClean="0"/>
              <a:t> (to include accurate and up to date information to meet Standards A.4.2 and A.4.3)</a:t>
            </a:r>
          </a:p>
          <a:p>
            <a:pPr lvl="1"/>
            <a:r>
              <a:rPr lang="en-US" b="1" dirty="0" smtClean="0"/>
              <a:t>Employment data of new graduates and salary informati</a:t>
            </a:r>
            <a:r>
              <a:rPr lang="en-US" dirty="0" smtClean="0"/>
              <a:t>on</a:t>
            </a:r>
          </a:p>
          <a:p>
            <a:pPr lvl="1"/>
            <a:r>
              <a:rPr lang="en-US" b="1" dirty="0" smtClean="0"/>
              <a:t>Student load debt incurred</a:t>
            </a:r>
          </a:p>
          <a:p>
            <a:pPr lvl="1"/>
            <a:r>
              <a:rPr lang="en-US" b="1" dirty="0" smtClean="0"/>
              <a:t>Number of students who stay within local area after graduation</a:t>
            </a:r>
          </a:p>
          <a:p>
            <a:pPr lvl="1"/>
            <a:r>
              <a:rPr lang="en-US" b="1" dirty="0" smtClean="0"/>
              <a:t>Number of first-time college students</a:t>
            </a:r>
          </a:p>
          <a:p>
            <a:pPr lvl="1"/>
            <a:r>
              <a:rPr lang="en-US" b="1" dirty="0" smtClean="0"/>
              <a:t>Number of students from low income families</a:t>
            </a:r>
          </a:p>
          <a:p>
            <a:pPr lvl="1"/>
            <a:r>
              <a:rPr lang="en-US" b="1" dirty="0" smtClean="0"/>
              <a:t>Number of second career students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2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ESRC </a:t>
            </a:r>
            <a:r>
              <a:rPr lang="en-US" dirty="0"/>
              <a:t>met for the second time </a:t>
            </a:r>
            <a:r>
              <a:rPr lang="en-US" dirty="0" smtClean="0"/>
              <a:t>in September </a:t>
            </a:r>
            <a:r>
              <a:rPr lang="en-US" dirty="0"/>
              <a:t>to write </a:t>
            </a:r>
            <a:r>
              <a:rPr lang="en-US" b="1" dirty="0"/>
              <a:t>Draft I of the new OT (doctoral and master’s degree level) and OTA (baccalaureate and associate’s degree level) accreditation standards. 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first draft incorporated the data and stakeholder feedback from the Call for Comment survey and direction from ACOTE. In addition to completing the first draft of the new standards, </a:t>
            </a:r>
            <a:r>
              <a:rPr lang="en-US" b="1" dirty="0"/>
              <a:t>the committee also developed a survey to ascertain feedback on Draft I.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32" y="457200"/>
            <a:ext cx="8486368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13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ACOTE </a:t>
            </a:r>
            <a:r>
              <a:rPr lang="en-US" b="1" dirty="0"/>
              <a:t>will review Draft I </a:t>
            </a:r>
            <a:r>
              <a:rPr lang="en-US" dirty="0"/>
              <a:t>and the survey at its next meeting in </a:t>
            </a:r>
            <a:r>
              <a:rPr lang="en-US" b="1" dirty="0" smtClean="0"/>
              <a:t>December 2016</a:t>
            </a:r>
            <a:r>
              <a:rPr lang="en-US" dirty="0" smtClean="0"/>
              <a:t>, </a:t>
            </a:r>
            <a:r>
              <a:rPr lang="en-US" dirty="0"/>
              <a:t>and will host an </a:t>
            </a:r>
            <a:r>
              <a:rPr lang="en-US" b="1" dirty="0"/>
              <a:t>Open Hearing regarding the standards at AOTA’s Annual Conference and Expo in </a:t>
            </a:r>
            <a:r>
              <a:rPr lang="en-US" b="1" dirty="0" smtClean="0"/>
              <a:t>March </a:t>
            </a:r>
            <a:r>
              <a:rPr lang="en-US" b="1" dirty="0"/>
              <a:t>2017. 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b="1" dirty="0"/>
              <a:t>ESRC</a:t>
            </a:r>
            <a:r>
              <a:rPr lang="en-US" dirty="0"/>
              <a:t> </a:t>
            </a:r>
            <a:r>
              <a:rPr lang="en-US" dirty="0" smtClean="0"/>
              <a:t>will </a:t>
            </a:r>
            <a:r>
              <a:rPr lang="en-US" dirty="0"/>
              <a:t>hold a conference call in </a:t>
            </a:r>
            <a:r>
              <a:rPr lang="en-US" b="1" dirty="0"/>
              <a:t>early spring </a:t>
            </a:r>
            <a:r>
              <a:rPr lang="en-US" dirty="0"/>
              <a:t>and meet again in May 2017 to </a:t>
            </a:r>
            <a:r>
              <a:rPr lang="en-US" b="1" dirty="0"/>
              <a:t>review the Draft I survey responses, feedback from the Open Hearing, and any further direction from ACOTE, and will complete Draft II based on this information.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2" y="304800"/>
            <a:ext cx="8486368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6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EDUCATIONAL STANDARDS REVIEW COMMITTEE (ESRC</a:t>
            </a:r>
            <a:r>
              <a:rPr lang="en-US" b="1" dirty="0"/>
              <a:t>)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ESRC anticipates submitting a final draft of the new Standards for ACOTE review and approval by December 2017. 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Subject </a:t>
            </a:r>
            <a:r>
              <a:rPr lang="en-US" b="1" dirty="0"/>
              <a:t>to ACOTE approval</a:t>
            </a:r>
            <a:r>
              <a:rPr lang="en-US" dirty="0"/>
              <a:t>, the </a:t>
            </a:r>
            <a:r>
              <a:rPr lang="en-US" b="1" dirty="0"/>
              <a:t>implementation of the new standards </a:t>
            </a:r>
            <a:r>
              <a:rPr lang="en-US" dirty="0"/>
              <a:t>will take place in </a:t>
            </a:r>
            <a:r>
              <a:rPr lang="en-US" b="1" dirty="0"/>
              <a:t>mid-2019 or 2020, and all programs will have 18 months to implement the new set of standards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Programs </a:t>
            </a:r>
            <a:r>
              <a:rPr lang="en-US" dirty="0"/>
              <a:t>will be able to </a:t>
            </a:r>
            <a:r>
              <a:rPr lang="en-US" b="1" dirty="0"/>
              <a:t>submit Letters of Intent to seek accreditation of new baccalaureate-level OTA programs once the new baccalaureate-level OTA standards are adopted by ACOTE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8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106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POST-PROFESSIONAL GUIDELINES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Post-Professional committee has met multiple times to develop the Post-Professional </a:t>
            </a:r>
            <a:r>
              <a:rPr lang="en-US" dirty="0" smtClean="0"/>
              <a:t>Guidelines.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Their first Call for </a:t>
            </a:r>
            <a:r>
              <a:rPr lang="en-US" b="1" dirty="0" smtClean="0"/>
              <a:t>Comment Survey was distributed in October 2016</a:t>
            </a:r>
            <a:r>
              <a:rPr lang="en-US" dirty="0" smtClean="0"/>
              <a:t> with a due date of November 14, 2016.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committee will take the information gained from the survey to </a:t>
            </a:r>
            <a:r>
              <a:rPr lang="en-US" b="1" dirty="0" smtClean="0"/>
              <a:t>write the first draft of the Guidelines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36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</TotalTime>
  <Words>630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ACOTE Updates</vt:lpstr>
      <vt:lpstr>ACOTE UPDATES</vt:lpstr>
      <vt:lpstr>NEWSLETTERS</vt:lpstr>
      <vt:lpstr>INTERIM REPORTS 2017</vt:lpstr>
      <vt:lpstr>ANNUAL REPORTS 2017</vt:lpstr>
      <vt:lpstr>PowerPoint Presentation</vt:lpstr>
      <vt:lpstr>PowerPoint Presentation</vt:lpstr>
      <vt:lpstr>EDUCATIONAL STANDARDS REVIEW COMMITTEE (ESRC) UPDATES</vt:lpstr>
      <vt:lpstr>POST-PROFESSIONAL GUIDELINES</vt:lpstr>
    </vt:vector>
  </TitlesOfParts>
  <Company>AOTA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ACOTE Updates</dc:title>
  <dc:creator>Heather Stagliano</dc:creator>
  <cp:lastModifiedBy>Heather Stagliano</cp:lastModifiedBy>
  <cp:revision>9</cp:revision>
  <dcterms:created xsi:type="dcterms:W3CDTF">2016-10-12T21:36:56Z</dcterms:created>
  <dcterms:modified xsi:type="dcterms:W3CDTF">2016-10-24T13:20:35Z</dcterms:modified>
</cp:coreProperties>
</file>